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</p:sldMasterIdLst>
  <p:notesMasterIdLst>
    <p:notesMasterId r:id="rId5"/>
  </p:notesMasterIdLst>
  <p:sldIdLst>
    <p:sldId id="256" r:id="rId4"/>
    <p:sldId id="257" r:id="rId6"/>
    <p:sldId id="258" r:id="rId7"/>
    <p:sldId id="260" r:id="rId8"/>
    <p:sldId id="283" r:id="rId9"/>
    <p:sldId id="261" r:id="rId10"/>
    <p:sldId id="311" r:id="rId11"/>
    <p:sldId id="312" r:id="rId12"/>
    <p:sldId id="313" r:id="rId13"/>
    <p:sldId id="285" r:id="rId14"/>
    <p:sldId id="314" r:id="rId15"/>
    <p:sldId id="317" r:id="rId16"/>
    <p:sldId id="316" r:id="rId17"/>
    <p:sldId id="340" r:id="rId18"/>
    <p:sldId id="341" r:id="rId19"/>
    <p:sldId id="344" r:id="rId20"/>
    <p:sldId id="343" r:id="rId21"/>
    <p:sldId id="342" r:id="rId22"/>
    <p:sldId id="346" r:id="rId23"/>
    <p:sldId id="278" r:id="rId24"/>
    <p:sldId id="348" r:id="rId25"/>
    <p:sldId id="349" r:id="rId26"/>
    <p:sldId id="350" r:id="rId27"/>
    <p:sldId id="347" r:id="rId28"/>
    <p:sldId id="299" r:id="rId29"/>
    <p:sldId id="300" r:id="rId30"/>
    <p:sldId id="302" r:id="rId31"/>
    <p:sldId id="303" r:id="rId32"/>
    <p:sldId id="304" r:id="rId33"/>
    <p:sldId id="306" r:id="rId34"/>
    <p:sldId id="307" r:id="rId35"/>
    <p:sldId id="309" r:id="rId36"/>
    <p:sldId id="310" r:id="rId37"/>
    <p:sldId id="279" r:id="rId38"/>
    <p:sldId id="280" r:id="rId39"/>
    <p:sldId id="276" r:id="rId40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2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1" Type="http://schemas.openxmlformats.org/officeDocument/2006/relationships/image" Target="../media/image13.jpeg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3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image" Target="../media/image13.jpeg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3.png"/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6.png"/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image" Target="../media/image13.jpe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7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image" Target="../media/image13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>
            <a:alphaModFix amt="89000"/>
          </a:blip>
          <a:srcRect/>
          <a:stretch>
            <a:fillRect/>
          </a:stretch>
        </p:blipFill>
        <p:spPr>
          <a:xfrm>
            <a:off x="0" y="-31750"/>
            <a:ext cx="9144000" cy="5143500"/>
          </a:xfrm>
          <a:prstGeom prst="rect">
            <a:avLst/>
          </a:prstGeom>
        </p:spPr>
      </p:pic>
      <p:sp>
        <p:nvSpPr>
          <p:cNvPr id="7" name="Flowchart: Alternate Process 6"/>
          <p:cNvSpPr/>
          <p:nvPr/>
        </p:nvSpPr>
        <p:spPr>
          <a:xfrm>
            <a:off x="248920" y="276860"/>
            <a:ext cx="8646795" cy="458978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919480" y="3723640"/>
            <a:ext cx="7640320" cy="878205"/>
            <a:chOff x="1448" y="5864"/>
            <a:chExt cx="12032" cy="1383"/>
          </a:xfrm>
        </p:grpSpPr>
        <p:sp>
          <p:nvSpPr>
            <p:cNvPr id="5" name="Shape 2"/>
            <p:cNvSpPr/>
            <p:nvPr/>
          </p:nvSpPr>
          <p:spPr>
            <a:xfrm>
              <a:off x="1448" y="5864"/>
              <a:ext cx="12032" cy="120"/>
            </a:xfrm>
            <a:prstGeom prst="rect">
              <a:avLst/>
            </a:prstGeom>
            <a:solidFill>
              <a:srgbClr val="00FF82"/>
            </a:solidFill>
          </p:spPr>
        </p:sp>
        <p:sp>
          <p:nvSpPr>
            <p:cNvPr id="6" name="Text 3"/>
            <p:cNvSpPr/>
            <p:nvPr/>
          </p:nvSpPr>
          <p:spPr>
            <a:xfrm>
              <a:off x="5411" y="6087"/>
              <a:ext cx="3577" cy="116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ctr">
                <a:lnSpc>
                  <a:spcPts val="1725"/>
                </a:lnSpc>
                <a:buNone/>
              </a:pP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Changshuo Shen</a:t>
              </a:r>
              <a:endParaRPr lang="en-US" sz="120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  <a:p>
              <a:pPr marL="0" indent="0" algn="ctr">
                <a:lnSpc>
                  <a:spcPts val="1725"/>
                </a:lnSpc>
                <a:buNone/>
              </a:pP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stephen_shen@mail.ustc.edu.cn</a:t>
              </a:r>
              <a:endParaRPr lang="en-US" sz="120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  <a:p>
              <a:pPr marL="0" indent="0" algn="ctr">
                <a:lnSpc>
                  <a:spcPts val="1725"/>
                </a:lnSpc>
                <a:buNone/>
              </a:pP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https://changshuoshen.github.io</a:t>
              </a:r>
              <a:endParaRPr lang="en-US" sz="120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71500" y="1140143"/>
            <a:ext cx="8001000" cy="2409507"/>
            <a:chOff x="900" y="1796"/>
            <a:chExt cx="12600" cy="3794"/>
          </a:xfrm>
        </p:grpSpPr>
        <p:sp>
          <p:nvSpPr>
            <p:cNvPr id="3" name="Text 0"/>
            <p:cNvSpPr/>
            <p:nvPr/>
          </p:nvSpPr>
          <p:spPr>
            <a:xfrm>
              <a:off x="900" y="1796"/>
              <a:ext cx="12600" cy="10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ctr">
                <a:lnSpc>
                  <a:spcPts val="5250"/>
                </a:lnSpc>
                <a:buNone/>
              </a:pPr>
              <a:r>
                <a:rPr lang="en-US" sz="375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LLMs </a:t>
              </a:r>
              <a:r>
                <a:rPr lang="en-US" sz="3750" b="1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X</a:t>
              </a:r>
              <a:r>
                <a:rPr lang="en-US" sz="375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 RecSys</a:t>
              </a:r>
              <a:endParaRPr lang="en-US" sz="37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endParaRPr>
            </a:p>
          </p:txBody>
        </p:sp>
        <p:sp>
          <p:nvSpPr>
            <p:cNvPr id="4" name="Text 1"/>
            <p:cNvSpPr/>
            <p:nvPr/>
          </p:nvSpPr>
          <p:spPr>
            <a:xfrm>
              <a:off x="900" y="3483"/>
              <a:ext cx="12600" cy="6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3150"/>
                </a:lnSpc>
                <a:buNone/>
              </a:pPr>
              <a:endParaRPr lang="en-US" sz="2250" dirty="0">
                <a:solidFill>
                  <a:schemeClr val="tx1"/>
                </a:solidFill>
              </a:endParaRPr>
            </a:p>
          </p:txBody>
        </p:sp>
        <p:sp>
          <p:nvSpPr>
            <p:cNvPr id="8" name="Text Box 7"/>
            <p:cNvSpPr txBox="1"/>
            <p:nvPr/>
          </p:nvSpPr>
          <p:spPr>
            <a:xfrm>
              <a:off x="2163" y="3483"/>
              <a:ext cx="10075" cy="21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indent="0" algn="ctr">
                <a:lnSpc>
                  <a:spcPct val="150000"/>
                </a:lnSpc>
                <a:buNone/>
              </a:pPr>
              <a:r>
                <a:rPr lang="en-US" altLang="zh-CN" b="1" dirty="0"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Generative Retrieval </a:t>
              </a:r>
              <a:endParaRPr lang="en-US" altLang="zh-CN" b="1" dirty="0"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  <a:p>
              <a:pPr marL="0" indent="0" algn="ctr">
                <a:lnSpc>
                  <a:spcPct val="150000"/>
                </a:lnSpc>
                <a:buNone/>
              </a:pPr>
              <a:r>
                <a:rPr lang="en-US" altLang="zh-CN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rgbClr val="C00000"/>
                  </a:solidFill>
                  <a:effectLst/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vs</a:t>
              </a:r>
              <a:endParaRPr lang="en-US" altLang="zh-CN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  <a:p>
              <a:pPr marL="0" indent="0" algn="ctr">
                <a:lnSpc>
                  <a:spcPct val="150000"/>
                </a:lnSpc>
                <a:buNone/>
              </a:pPr>
              <a:r>
                <a:rPr lang="en-US" altLang="zh-CN" b="1" dirty="0"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 Collaborative Semantic Integration</a:t>
              </a:r>
              <a:endParaRPr lang="en-US" altLang="zh-CN" b="1" dirty="0"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530" y="153035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Stage1: Semantic ID generation</a:t>
            </a:r>
            <a:endParaRPr lang="en-US" sz="2250" dirty="0"/>
          </a:p>
        </p:txBody>
      </p:sp>
      <p:grpSp>
        <p:nvGrpSpPr>
          <p:cNvPr id="19" name="Group 18"/>
          <p:cNvGrpSpPr/>
          <p:nvPr/>
        </p:nvGrpSpPr>
        <p:grpSpPr>
          <a:xfrm>
            <a:off x="6977380" y="147955"/>
            <a:ext cx="1952625" cy="1085850"/>
            <a:chOff x="525" y="3818"/>
            <a:chExt cx="3075" cy="1710"/>
          </a:xfrm>
        </p:grpSpPr>
        <p:sp>
          <p:nvSpPr>
            <p:cNvPr id="6" name="Text 3"/>
            <p:cNvSpPr/>
            <p:nvPr/>
          </p:nvSpPr>
          <p:spPr>
            <a:xfrm>
              <a:off x="525" y="3840"/>
              <a:ext cx="2700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01</a:t>
              </a:r>
              <a:endParaRPr lang="en-US" sz="12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900" y="3818"/>
              <a:ext cx="270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Semantic ID生成</a:t>
              </a:r>
              <a:endParaRPr lang="en-US" sz="120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900" y="4208"/>
              <a:ext cx="2700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通过RQ-VAE对物品内容特征进行编码，生成具有语义意义的标识符，每个物品被表示为一组离散的语义码字。</a:t>
              </a:r>
              <a:endParaRPr lang="en-US" sz="105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977380" y="1271905"/>
            <a:ext cx="1952625" cy="1295400"/>
            <a:chOff x="3825" y="3818"/>
            <a:chExt cx="3075" cy="2040"/>
          </a:xfrm>
        </p:grpSpPr>
        <p:sp>
          <p:nvSpPr>
            <p:cNvPr id="9" name="Text 6"/>
            <p:cNvSpPr/>
            <p:nvPr/>
          </p:nvSpPr>
          <p:spPr>
            <a:xfrm>
              <a:off x="3825" y="3840"/>
              <a:ext cx="2700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02</a:t>
              </a:r>
              <a:endParaRPr lang="en-US" sz="120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4200" y="3818"/>
              <a:ext cx="270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层次化表示</a:t>
              </a:r>
              <a:endParaRPr lang="en-US" sz="120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4200" y="4208"/>
              <a:ext cx="2700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Semantic ID采用层次化结构，每个码字来自不同的码本，能够捕捉到不同粒度的物品信息，形成从粗到细的分类体系。</a:t>
              </a:r>
              <a:endParaRPr lang="en-US" sz="105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977380" y="2605405"/>
            <a:ext cx="1952625" cy="1085850"/>
            <a:chOff x="7125" y="3818"/>
            <a:chExt cx="3075" cy="1710"/>
          </a:xfrm>
        </p:grpSpPr>
        <p:sp>
          <p:nvSpPr>
            <p:cNvPr id="12" name="Text 9"/>
            <p:cNvSpPr/>
            <p:nvPr/>
          </p:nvSpPr>
          <p:spPr>
            <a:xfrm>
              <a:off x="7125" y="3840"/>
              <a:ext cx="2700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03</a:t>
              </a:r>
              <a:endParaRPr lang="en-US" sz="1200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7500" y="3818"/>
              <a:ext cx="270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知识共享</a:t>
              </a:r>
              <a:endParaRPr lang="en-US" sz="120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7500" y="4208"/>
              <a:ext cx="2700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相似物品拥有重叠的Semantic ID码字，促进模型在语义相似物品间有效共享知识，增强泛化能力。</a:t>
              </a:r>
              <a:endParaRPr lang="en-US" sz="105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977380" y="3789045"/>
            <a:ext cx="1952625" cy="1085850"/>
            <a:chOff x="10425" y="3818"/>
            <a:chExt cx="3075" cy="1710"/>
          </a:xfrm>
        </p:grpSpPr>
        <p:sp>
          <p:nvSpPr>
            <p:cNvPr id="15" name="Text 12"/>
            <p:cNvSpPr/>
            <p:nvPr/>
          </p:nvSpPr>
          <p:spPr>
            <a:xfrm>
              <a:off x="10425" y="3840"/>
              <a:ext cx="2700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04</a:t>
              </a:r>
              <a:endParaRPr lang="en-US" sz="1200" dirty="0"/>
            </a:p>
          </p:txBody>
        </p:sp>
        <p:sp>
          <p:nvSpPr>
            <p:cNvPr id="16" name="Text 13"/>
            <p:cNvSpPr/>
            <p:nvPr/>
          </p:nvSpPr>
          <p:spPr>
            <a:xfrm>
              <a:off x="10800" y="3818"/>
              <a:ext cx="2700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冷启动应对</a:t>
              </a:r>
              <a:endParaRPr lang="en-US" sz="1200" dirty="0"/>
            </a:p>
          </p:txBody>
        </p:sp>
        <p:sp>
          <p:nvSpPr>
            <p:cNvPr id="17" name="Text 14"/>
            <p:cNvSpPr/>
            <p:nvPr/>
          </p:nvSpPr>
          <p:spPr>
            <a:xfrm>
              <a:off x="10800" y="4208"/>
              <a:ext cx="2700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Semantic ID基于物品内容生成，即使新物品无历史交互记录，也能被有效表示，解决冷启动问题。</a:t>
              </a:r>
              <a:endParaRPr lang="en-US" sz="1050" dirty="0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951230"/>
            <a:ext cx="6591935" cy="39719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530" y="153035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Stage1: Semantic ID generation</a:t>
            </a:r>
            <a:endParaRPr lang="en-US" sz="225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951230"/>
            <a:ext cx="6591935" cy="3971925"/>
          </a:xfrm>
          <a:prstGeom prst="rect">
            <a:avLst/>
          </a:prstGeom>
        </p:spPr>
      </p:pic>
      <p:sp>
        <p:nvSpPr>
          <p:cNvPr id="25" name="Freeform 24"/>
          <p:cNvSpPr/>
          <p:nvPr/>
        </p:nvSpPr>
        <p:spPr>
          <a:xfrm>
            <a:off x="0" y="641985"/>
            <a:ext cx="9144000" cy="459041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400" h="7229">
                <a:moveTo>
                  <a:pt x="2138" y="952"/>
                </a:moveTo>
                <a:lnTo>
                  <a:pt x="8401" y="952"/>
                </a:lnTo>
                <a:lnTo>
                  <a:pt x="8401" y="2027"/>
                </a:lnTo>
                <a:lnTo>
                  <a:pt x="2138" y="2027"/>
                </a:lnTo>
                <a:lnTo>
                  <a:pt x="2138" y="952"/>
                </a:lnTo>
                <a:close/>
                <a:moveTo>
                  <a:pt x="0" y="0"/>
                </a:moveTo>
                <a:lnTo>
                  <a:pt x="14400" y="0"/>
                </a:lnTo>
                <a:lnTo>
                  <a:pt x="14400" y="7229"/>
                </a:lnTo>
                <a:lnTo>
                  <a:pt x="0" y="72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10" y="2263140"/>
            <a:ext cx="3848100" cy="194119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</p:pic>
      <p:sp>
        <p:nvSpPr>
          <p:cNvPr id="27" name="Text Box 26"/>
          <p:cNvSpPr txBox="1"/>
          <p:nvPr/>
        </p:nvSpPr>
        <p:spPr>
          <a:xfrm>
            <a:off x="4200525" y="2263140"/>
            <a:ext cx="49561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/>
              <a:t>第1层 Codebook 的训练：</a:t>
            </a:r>
            <a:endParaRPr lang="en-US" sz="1200"/>
          </a:p>
          <a:p>
            <a:r>
              <a:rPr lang="en-US" sz="1200"/>
              <a:t>* 输入数据：</a:t>
            </a:r>
            <a:r>
              <a:rPr lang="en-US" sz="1200">
                <a:sym typeface="+mn-ea"/>
              </a:rPr>
              <a:t>使用 DNN Encoder 提取物品的初始嵌入向量 r₀</a:t>
            </a:r>
            <a:endParaRPr lang="en-US" sz="1200"/>
          </a:p>
          <a:p>
            <a:r>
              <a:rPr lang="en-US" sz="1200"/>
              <a:t>* 聚类优化：</a:t>
            </a:r>
            <a:endParaRPr lang="en-US" sz="1200"/>
          </a:p>
          <a:p>
            <a:r>
              <a:rPr lang="en-US" sz="1200"/>
              <a:t>    * 对所有的 r₀ 向量，使用聚类算法（如 K-Means）训练第一层 </a:t>
            </a:r>
            <a:endParaRPr lang="en-US" sz="1200"/>
          </a:p>
          <a:p>
            <a:r>
              <a:rPr lang="en-US" sz="1200"/>
              <a:t>    * 每个聚类中心就是第一层 codebook 的一个向量</a:t>
            </a:r>
            <a:endParaRPr lang="en-US" sz="1200"/>
          </a:p>
          <a:p>
            <a:r>
              <a:rPr lang="en-US" sz="1200"/>
              <a:t>最近邻分配：每个输入向量 r₀ 分配到第一层 codebook 中</a:t>
            </a:r>
            <a:r>
              <a:rPr lang="zh-CN" altLang="en-US" sz="1200">
                <a:ea typeface="SimSun" charset="0"/>
              </a:rPr>
              <a:t>的</a:t>
            </a:r>
            <a:r>
              <a:rPr lang="en-US" sz="1200"/>
              <a:t>最近邻</a:t>
            </a:r>
            <a:r>
              <a:rPr lang="en-US" sz="1200">
                <a:sym typeface="+mn-ea"/>
              </a:rPr>
              <a:t> e₀ </a:t>
            </a:r>
            <a:endParaRPr lang="en-US" sz="1200"/>
          </a:p>
          <a:p>
            <a:r>
              <a:rPr lang="en-US" sz="1200"/>
              <a:t>* 残差计算：计算残差向量：r₁ = r₀ - e₀</a:t>
            </a:r>
            <a:endParaRPr lang="en-US" sz="1200"/>
          </a:p>
          <a:p>
            <a:endParaRPr lang="en-US" sz="1200"/>
          </a:p>
          <a:p>
            <a:r>
              <a:rPr lang="zh-CN" altLang="en-US" sz="1200">
                <a:ea typeface="SimSun" charset="0"/>
              </a:rPr>
              <a:t>类似上述方法，使用</a:t>
            </a:r>
            <a:r>
              <a:rPr lang="en-US" sz="1200">
                <a:sym typeface="+mn-ea"/>
              </a:rPr>
              <a:t>r₁</a:t>
            </a:r>
            <a:r>
              <a:rPr lang="zh-CN" altLang="en-US" sz="1200">
                <a:ea typeface="SimSun" charset="0"/>
                <a:sym typeface="+mn-ea"/>
              </a:rPr>
              <a:t>做第二层</a:t>
            </a:r>
            <a:r>
              <a:rPr lang="en-US" altLang="zh-CN" sz="1200">
                <a:ea typeface="SimSun" charset="0"/>
                <a:sym typeface="+mn-ea"/>
              </a:rPr>
              <a:t>codebook</a:t>
            </a:r>
            <a:r>
              <a:rPr lang="zh-CN" altLang="en-US" sz="1200">
                <a:ea typeface="SimSun" charset="0"/>
                <a:sym typeface="+mn-ea"/>
              </a:rPr>
              <a:t>的训练，以此类推</a:t>
            </a:r>
            <a:endParaRPr lang="zh-CN" altLang="en-US" sz="1200">
              <a:ea typeface="SimSun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530" y="153035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Stage1: Semantic ID generation</a:t>
            </a: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--implementation details</a:t>
            </a:r>
            <a:endParaRPr lang="en-US" sz="1200" dirty="0"/>
          </a:p>
        </p:txBody>
      </p:sp>
      <p:sp>
        <p:nvSpPr>
          <p:cNvPr id="9" name="Round Diagonal Corner Rectangle 8"/>
          <p:cNvSpPr/>
          <p:nvPr/>
        </p:nvSpPr>
        <p:spPr>
          <a:xfrm>
            <a:off x="470535" y="1688465"/>
            <a:ext cx="1419860" cy="348615"/>
          </a:xfrm>
          <a:prstGeom prst="round2Diag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>
                <a:solidFill>
                  <a:schemeClr val="tx1"/>
                </a:solidFill>
              </a:rPr>
              <a:t>pretrained </a:t>
            </a:r>
            <a:r>
              <a:rPr lang="en-US" sz="1200" b="1">
                <a:solidFill>
                  <a:schemeClr val="tx1"/>
                </a:solidFill>
              </a:rPr>
              <a:t>Sentence-T5</a:t>
            </a:r>
            <a:endParaRPr lang="en-US" sz="1200" b="1">
              <a:solidFill>
                <a:schemeClr val="tx1"/>
              </a:solidFill>
            </a:endParaRPr>
          </a:p>
        </p:txBody>
      </p:sp>
      <p:cxnSp>
        <p:nvCxnSpPr>
          <p:cNvPr id="10" name="Curved Connector 9"/>
          <p:cNvCxnSpPr/>
          <p:nvPr/>
        </p:nvCxnSpPr>
        <p:spPr>
          <a:xfrm rot="5400000">
            <a:off x="1828800" y="1342390"/>
            <a:ext cx="407670" cy="284480"/>
          </a:xfrm>
          <a:prstGeom prst="curvedConnector3">
            <a:avLst>
              <a:gd name="adj1" fmla="val 50156"/>
            </a:avLst>
          </a:prstGeom>
          <a:ln w="31750"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9" idx="1"/>
          </p:cNvCxnSpPr>
          <p:nvPr/>
        </p:nvCxnSpPr>
        <p:spPr>
          <a:xfrm rot="5400000">
            <a:off x="569595" y="2212340"/>
            <a:ext cx="786765" cy="435610"/>
          </a:xfrm>
          <a:prstGeom prst="curvedConnector3">
            <a:avLst>
              <a:gd name="adj1" fmla="val 50000"/>
            </a:avLst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3235325" y="1057910"/>
            <a:ext cx="5497830" cy="1252220"/>
            <a:chOff x="5088" y="1586"/>
            <a:chExt cx="8658" cy="197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284" y="1649"/>
              <a:ext cx="1463" cy="123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88" y="1586"/>
              <a:ext cx="7196" cy="1973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48260" y="2943225"/>
            <a:ext cx="4403090" cy="2065020"/>
            <a:chOff x="161" y="4145"/>
            <a:chExt cx="6934" cy="325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2" y="4145"/>
              <a:ext cx="1553" cy="123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" y="5435"/>
              <a:ext cx="6935" cy="1963"/>
            </a:xfrm>
            <a:prstGeom prst="rect">
              <a:avLst/>
            </a:prstGeom>
          </p:spPr>
        </p:pic>
        <p:cxnSp>
          <p:nvCxnSpPr>
            <p:cNvPr id="15" name="Straight Arrow Connector 14"/>
            <p:cNvCxnSpPr/>
            <p:nvPr/>
          </p:nvCxnSpPr>
          <p:spPr>
            <a:xfrm>
              <a:off x="2515" y="4641"/>
              <a:ext cx="2665" cy="0"/>
            </a:xfrm>
            <a:prstGeom prst="straightConnector1">
              <a:avLst/>
            </a:prstGeom>
            <a:ln w="317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Curved Connector 15"/>
          <p:cNvCxnSpPr>
            <a:stCxn id="7" idx="3"/>
            <a:endCxn id="6" idx="2"/>
          </p:cNvCxnSpPr>
          <p:nvPr/>
        </p:nvCxnSpPr>
        <p:spPr>
          <a:xfrm flipV="1">
            <a:off x="3816985" y="1878965"/>
            <a:ext cx="4452620" cy="1379220"/>
          </a:xfrm>
          <a:prstGeom prst="curvedConnector2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/>
          <p:nvPr/>
        </p:nvCxnSpPr>
        <p:spPr>
          <a:xfrm rot="16200000" flipV="1">
            <a:off x="7720330" y="788035"/>
            <a:ext cx="635000" cy="165100"/>
          </a:xfrm>
          <a:prstGeom prst="curvedConnector3">
            <a:avLst>
              <a:gd name="adj1" fmla="val 49900"/>
            </a:avLst>
          </a:prstGeom>
          <a:ln w="31750"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2578100" y="2543810"/>
            <a:ext cx="6542405" cy="1179830"/>
            <a:chOff x="4060" y="4006"/>
            <a:chExt cx="10303" cy="185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60" y="4578"/>
              <a:ext cx="1951" cy="1105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11" y="4006"/>
              <a:ext cx="8352" cy="185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530" y="153035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Stage2: Generative Retrieval with Semantic ID</a:t>
            </a:r>
            <a:endParaRPr lang="en-US" altLang="zh-CN" sz="225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" y="612140"/>
            <a:ext cx="5843905" cy="28009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13125"/>
            <a:ext cx="4321810" cy="11772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6475" y="3413125"/>
            <a:ext cx="4327525" cy="1177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Experiments &amp; Results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8" name="Group 37"/>
          <p:cNvGrpSpPr/>
          <p:nvPr/>
        </p:nvGrpSpPr>
        <p:grpSpPr>
          <a:xfrm>
            <a:off x="98425" y="844550"/>
            <a:ext cx="7010400" cy="1029335"/>
            <a:chOff x="1415" y="1590"/>
            <a:chExt cx="11040" cy="1621"/>
          </a:xfrm>
        </p:grpSpPr>
        <p:grpSp>
          <p:nvGrpSpPr>
            <p:cNvPr id="22" name="Group 21"/>
            <p:cNvGrpSpPr/>
            <p:nvPr/>
          </p:nvGrpSpPr>
          <p:grpSpPr>
            <a:xfrm>
              <a:off x="1415" y="1590"/>
              <a:ext cx="2752" cy="750"/>
              <a:chOff x="1415" y="1640"/>
              <a:chExt cx="2752" cy="750"/>
            </a:xfrm>
          </p:grpSpPr>
          <p:pic>
            <p:nvPicPr>
              <p:cNvPr id="14" name="Image 1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415" y="1640"/>
                <a:ext cx="750" cy="750"/>
              </a:xfrm>
              <a:prstGeom prst="rect">
                <a:avLst/>
              </a:prstGeom>
            </p:spPr>
          </p:pic>
          <p:sp>
            <p:nvSpPr>
              <p:cNvPr id="19" name="Text 3"/>
              <p:cNvSpPr/>
              <p:nvPr/>
            </p:nvSpPr>
            <p:spPr>
              <a:xfrm>
                <a:off x="2165" y="1850"/>
                <a:ext cx="200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ea typeface="SimSun" charset="0"/>
                  </a:rPr>
                  <a:t>数据集选择</a:t>
                </a:r>
                <a:endParaRPr lang="zh-CN" altLang="en-US" sz="1200" b="1" dirty="0">
                  <a:ea typeface="SimSun" charset="0"/>
                </a:endParaRPr>
              </a:p>
            </p:txBody>
          </p:sp>
        </p:grpSp>
        <p:sp>
          <p:nvSpPr>
            <p:cNvPr id="31" name="Text Box 30"/>
            <p:cNvSpPr txBox="1"/>
            <p:nvPr/>
          </p:nvSpPr>
          <p:spPr>
            <a:xfrm>
              <a:off x="2435" y="2195"/>
              <a:ext cx="10020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sz="1200"/>
                <a:t>选用了Amazon Product Reviews dataset中的“</a:t>
              </a:r>
              <a:r>
                <a:rPr sz="1200" b="1"/>
                <a:t>Beauty</a:t>
              </a:r>
              <a:r>
                <a:rPr sz="1200"/>
                <a:t>”、</a:t>
              </a:r>
              <a:endParaRPr sz="1200"/>
            </a:p>
            <a:p>
              <a:r>
                <a:rPr sz="1200"/>
                <a:t>“</a:t>
              </a:r>
              <a:r>
                <a:rPr sz="1200" b="1"/>
                <a:t>Sports and Outdoors</a:t>
              </a:r>
              <a:r>
                <a:rPr sz="1200"/>
                <a:t>”和“</a:t>
              </a:r>
              <a:r>
                <a:rPr sz="1200" b="1"/>
                <a:t>Toys and Games</a:t>
              </a:r>
              <a:r>
                <a:rPr sz="1200"/>
                <a:t>”三个类别，</a:t>
              </a:r>
              <a:endParaRPr sz="1200"/>
            </a:p>
            <a:p>
              <a:r>
                <a:rPr sz="1200"/>
                <a:t>包含`用户评论`和`项目元数据`</a:t>
              </a:r>
              <a:endParaRPr sz="1200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98425" y="1787525"/>
            <a:ext cx="7010400" cy="920750"/>
            <a:chOff x="1415" y="3625"/>
            <a:chExt cx="11040" cy="1450"/>
          </a:xfrm>
        </p:grpSpPr>
        <p:grpSp>
          <p:nvGrpSpPr>
            <p:cNvPr id="23" name="Group 22"/>
            <p:cNvGrpSpPr/>
            <p:nvPr/>
          </p:nvGrpSpPr>
          <p:grpSpPr>
            <a:xfrm>
              <a:off x="1415" y="3625"/>
              <a:ext cx="3015" cy="750"/>
              <a:chOff x="1415" y="3675"/>
              <a:chExt cx="3015" cy="750"/>
            </a:xfrm>
          </p:grpSpPr>
          <p:pic>
            <p:nvPicPr>
              <p:cNvPr id="16" name="Image 2" descr="preencoded.pn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1415" y="3675"/>
                <a:ext cx="750" cy="750"/>
              </a:xfrm>
              <a:prstGeom prst="rect">
                <a:avLst/>
              </a:prstGeom>
            </p:spPr>
          </p:pic>
          <p:sp>
            <p:nvSpPr>
              <p:cNvPr id="21" name="Text 3"/>
              <p:cNvSpPr/>
              <p:nvPr/>
            </p:nvSpPr>
            <p:spPr>
              <a:xfrm>
                <a:off x="2435" y="3885"/>
                <a:ext cx="1995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Baseline</a:t>
                </a: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选择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4" name="Text Box 33"/>
            <p:cNvSpPr txBox="1"/>
            <p:nvPr/>
          </p:nvSpPr>
          <p:spPr>
            <a:xfrm>
              <a:off x="2435" y="4265"/>
              <a:ext cx="10020" cy="8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与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GRU4Rec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Caser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HGN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SASRec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BERT4Rec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FDSA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、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S3-Rec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及</a:t>
              </a:r>
              <a:r>
                <a:rPr lang="en-US" sz="1200" b="1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P5</a:t>
              </a:r>
              <a:r>
                <a:rPr lang="en-US" sz="1200" dirty="0">
                  <a:solidFill>
                    <a:schemeClr val="tx1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  <a:sym typeface="+mn-ea"/>
                </a:rPr>
                <a:t>等先进推荐系统进行比较，涵盖了深度学习、序列建模和预训练语言模型等多种方法。</a:t>
              </a:r>
              <a:endParaRPr lang="en-US" altLang="zh-CN" sz="1200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98425" y="2711450"/>
            <a:ext cx="7010400" cy="2378710"/>
            <a:chOff x="1415" y="5660"/>
            <a:chExt cx="11040" cy="3746"/>
          </a:xfrm>
        </p:grpSpPr>
        <p:grpSp>
          <p:nvGrpSpPr>
            <p:cNvPr id="24" name="Group 23"/>
            <p:cNvGrpSpPr/>
            <p:nvPr/>
          </p:nvGrpSpPr>
          <p:grpSpPr>
            <a:xfrm>
              <a:off x="1415" y="5660"/>
              <a:ext cx="2682" cy="750"/>
              <a:chOff x="1415" y="5710"/>
              <a:chExt cx="2682" cy="750"/>
            </a:xfrm>
          </p:grpSpPr>
          <p:pic>
            <p:nvPicPr>
              <p:cNvPr id="18" name="Image 4" descr="preencoded.png"/>
              <p:cNvPicPr>
                <a:picLocks noChangeAspect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>
              <a:xfrm>
                <a:off x="1415" y="5710"/>
                <a:ext cx="750" cy="750"/>
              </a:xfrm>
              <a:prstGeom prst="rect">
                <a:avLst/>
              </a:prstGeom>
            </p:spPr>
          </p:pic>
          <p:sp>
            <p:nvSpPr>
              <p:cNvPr id="20" name="Text 3"/>
              <p:cNvSpPr/>
              <p:nvPr/>
            </p:nvSpPr>
            <p:spPr>
              <a:xfrm>
                <a:off x="2225" y="5920"/>
                <a:ext cx="187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评价指标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7" name="Text Box 36"/>
            <p:cNvSpPr txBox="1"/>
            <p:nvPr/>
          </p:nvSpPr>
          <p:spPr>
            <a:xfrm>
              <a:off x="2435" y="6354"/>
              <a:ext cx="10020" cy="30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200">
                  <a:ea typeface="SimSun" charset="0"/>
                </a:rPr>
                <a:t>* </a:t>
              </a:r>
              <a:r>
                <a:rPr lang="en-US" sz="1200" b="1">
                  <a:ea typeface="SimSun" charset="0"/>
                </a:rPr>
                <a:t>Recall</a:t>
              </a:r>
              <a:r>
                <a:rPr lang="en-US" sz="1200">
                  <a:ea typeface="SimSun" charset="0"/>
                </a:rPr>
                <a:t>@K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* 在推荐列表的前K个item中，实际感兴趣的item被正确推荐的比例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* $Recall@K = \frac{\# 推荐列表中实际感兴趣项目}{\# 用户实际感兴趣项目}$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* 反映RecSys在捕捉用户兴趣方面的`</a:t>
              </a:r>
              <a:r>
                <a:rPr lang="en-US" sz="1200" b="1">
                  <a:ea typeface="SimSun" charset="0"/>
                </a:rPr>
                <a:t>覆盖能力</a:t>
              </a:r>
              <a:r>
                <a:rPr lang="en-US" sz="1200">
                  <a:ea typeface="SimSun" charset="0"/>
                </a:rPr>
                <a:t>`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* </a:t>
              </a:r>
              <a:r>
                <a:rPr lang="en-US" sz="1200" b="1">
                  <a:ea typeface="SimSun" charset="0"/>
                </a:rPr>
                <a:t>NDCG</a:t>
              </a:r>
              <a:r>
                <a:rPr lang="en-US" sz="1200">
                  <a:ea typeface="SimSun" charset="0"/>
                </a:rPr>
                <a:t>@K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* 归一化折扣累计增益，衡量推荐列表中推荐项目的相关性及其排序质量的指标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* $NDCG@K = \frac{DCG@K}{IDCG@K}$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   * $DCG@K = \Sigma_{i = 1}^K \frac{rel_i}{log_2(i + 1)}$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    * $IDCG@K = \Sigma_{i = 1}^K \frac{rel_i^{ideal}}{log_2(i + 1)}$</a:t>
              </a:r>
              <a:endParaRPr lang="en-US" sz="1200">
                <a:ea typeface="SimSun" charset="0"/>
              </a:endParaRPr>
            </a:p>
            <a:p>
              <a:r>
                <a:rPr lang="en-US" sz="1200">
                  <a:ea typeface="SimSun" charset="0"/>
                </a:rPr>
                <a:t>    * 表示推荐列表中相关性高的item是否被排在前面</a:t>
              </a:r>
              <a:endParaRPr lang="en-US" sz="1200">
                <a:ea typeface="SimSun" charset="0"/>
              </a:endParaRP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0975" y="756285"/>
            <a:ext cx="3883025" cy="13011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935" y="932180"/>
            <a:ext cx="8152130" cy="29521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Sequential Recommendation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Cold-Start Retrieval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115" y="715645"/>
            <a:ext cx="7811770" cy="32353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Recommendation Diversity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6645" y="676910"/>
            <a:ext cx="4410710" cy="17913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5" y="2661285"/>
            <a:ext cx="8766175" cy="190436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Ablation Study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005" y="753745"/>
            <a:ext cx="7397447" cy="17373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85" y="2509520"/>
            <a:ext cx="5731510" cy="133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85" y="3997325"/>
            <a:ext cx="5682615" cy="94932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chemeClr val="tx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Summary</a:t>
            </a:r>
            <a:endParaRPr lang="en-US" sz="2250" b="1" dirty="0">
              <a:solidFill>
                <a:schemeClr val="tx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644525" y="1390650"/>
            <a:ext cx="7462520" cy="1676400"/>
            <a:chOff x="1015" y="1410"/>
            <a:chExt cx="11752" cy="2640"/>
          </a:xfrm>
        </p:grpSpPr>
        <p:grpSp>
          <p:nvGrpSpPr>
            <p:cNvPr id="5" name="Group 4"/>
            <p:cNvGrpSpPr/>
            <p:nvPr/>
          </p:nvGrpSpPr>
          <p:grpSpPr>
            <a:xfrm>
              <a:off x="1015" y="1410"/>
              <a:ext cx="2962" cy="2640"/>
              <a:chOff x="6975" y="1500"/>
              <a:chExt cx="2962" cy="2640"/>
            </a:xfrm>
          </p:grpSpPr>
          <p:pic>
            <p:nvPicPr>
              <p:cNvPr id="7" name="Image 2" descr="preencoded.png"/>
              <p:cNvPicPr>
                <a:picLocks noChangeAspect="1"/>
              </p:cNvPicPr>
              <p:nvPr/>
            </p:nvPicPr>
            <p:blipFill>
              <a:blip r:embed="rId1"/>
              <a:srcRect/>
              <a:stretch>
                <a:fillRect/>
              </a:stretch>
            </p:blipFill>
            <p:spPr>
              <a:xfrm>
                <a:off x="8081" y="1500"/>
                <a:ext cx="750" cy="750"/>
              </a:xfrm>
              <a:prstGeom prst="rect">
                <a:avLst/>
              </a:prstGeom>
            </p:spPr>
          </p:pic>
          <p:sp>
            <p:nvSpPr>
              <p:cNvPr id="2" name="Text 3"/>
              <p:cNvSpPr/>
              <p:nvPr/>
            </p:nvSpPr>
            <p:spPr>
              <a:xfrm>
                <a:off x="6975" y="2430"/>
                <a:ext cx="2962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创新性贡献</a:t>
                </a:r>
                <a:endParaRPr lang="en-US" sz="1200" dirty="0"/>
              </a:p>
            </p:txBody>
          </p:sp>
          <p:sp>
            <p:nvSpPr>
              <p:cNvPr id="9" name="Text 4"/>
              <p:cNvSpPr/>
              <p:nvPr/>
            </p:nvSpPr>
            <p:spPr>
              <a:xfrm>
                <a:off x="6975" y="2820"/>
                <a:ext cx="2962" cy="132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TIGER引入生成检索范式，利用Semantic ID实现高效推荐，显著提升SOTA性能，尤其在冷启动和多样性方面展现优势。</a:t>
                </a:r>
                <a:endParaRPr lang="en-US" sz="1050" dirty="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5338" y="1410"/>
              <a:ext cx="2962" cy="2640"/>
              <a:chOff x="10538" y="1500"/>
              <a:chExt cx="2962" cy="2640"/>
            </a:xfrm>
          </p:grpSpPr>
          <p:pic>
            <p:nvPicPr>
              <p:cNvPr id="10" name="Image 3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1644" y="1500"/>
                <a:ext cx="750" cy="750"/>
              </a:xfrm>
              <a:prstGeom prst="rect">
                <a:avLst/>
              </a:prstGeom>
            </p:spPr>
          </p:pic>
          <p:sp>
            <p:nvSpPr>
              <p:cNvPr id="11" name="Text 5"/>
              <p:cNvSpPr/>
              <p:nvPr/>
            </p:nvSpPr>
            <p:spPr>
              <a:xfrm>
                <a:off x="10538" y="2430"/>
                <a:ext cx="2962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实践价值</a:t>
                </a:r>
                <a:endParaRPr lang="en-US" sz="1200" dirty="0"/>
              </a:p>
            </p:txBody>
          </p:sp>
          <p:sp>
            <p:nvSpPr>
              <p:cNvPr id="12" name="Text 6"/>
              <p:cNvSpPr/>
              <p:nvPr/>
            </p:nvSpPr>
            <p:spPr>
              <a:xfrm>
                <a:off x="10538" y="2820"/>
                <a:ext cx="2962" cy="132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通过实验证明，TIGER在多个基准数据集上表现出色，有效解决推荐系统中的关键挑战，具有广泛的应用前景。</a:t>
                </a:r>
                <a:endParaRPr lang="en-US" sz="1050" dirty="0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9805" y="1410"/>
              <a:ext cx="2962" cy="2640"/>
              <a:chOff x="6975" y="4440"/>
              <a:chExt cx="2962" cy="2640"/>
            </a:xfrm>
          </p:grpSpPr>
          <p:pic>
            <p:nvPicPr>
              <p:cNvPr id="13" name="Image 4" descr="preencoded.pn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8081" y="4440"/>
                <a:ext cx="750" cy="750"/>
              </a:xfrm>
              <a:prstGeom prst="rect">
                <a:avLst/>
              </a:prstGeom>
            </p:spPr>
          </p:pic>
          <p:sp>
            <p:nvSpPr>
              <p:cNvPr id="14" name="Text 7"/>
              <p:cNvSpPr/>
              <p:nvPr/>
            </p:nvSpPr>
            <p:spPr>
              <a:xfrm>
                <a:off x="6975" y="5370"/>
                <a:ext cx="2962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研究展望</a:t>
                </a:r>
                <a:endParaRPr lang="en-US" sz="1200" dirty="0"/>
              </a:p>
            </p:txBody>
          </p:sp>
          <p:sp>
            <p:nvSpPr>
              <p:cNvPr id="15" name="Text 8"/>
              <p:cNvSpPr/>
              <p:nvPr/>
            </p:nvSpPr>
            <p:spPr>
              <a:xfrm>
                <a:off x="6975" y="5760"/>
                <a:ext cx="2962" cy="132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未来工作将探索更小模型、优化推理效率，并深入研究Semantic ID的扩展应用，如多模态推荐和跨领域推荐。</a:t>
                </a:r>
                <a:endParaRPr lang="en-US" sz="1050" dirty="0"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r="17204"/>
          <a:stretch>
            <a:fillRect/>
          </a:stretch>
        </p:blipFill>
        <p:spPr>
          <a:xfrm>
            <a:off x="0" y="0"/>
            <a:ext cx="244475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6845" y="3521710"/>
            <a:ext cx="2130425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content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2998470" y="50101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875" dirty="0"/>
          </a:p>
        </p:txBody>
      </p:sp>
      <p:sp>
        <p:nvSpPr>
          <p:cNvPr id="7" name="Text 4"/>
          <p:cNvSpPr/>
          <p:nvPr/>
        </p:nvSpPr>
        <p:spPr>
          <a:xfrm>
            <a:off x="3475355" y="6832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Background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3475355" y="9309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2998470" y="112966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875" dirty="0"/>
          </a:p>
        </p:txBody>
      </p:sp>
      <p:sp>
        <p:nvSpPr>
          <p:cNvPr id="10" name="Text 7"/>
          <p:cNvSpPr/>
          <p:nvPr/>
        </p:nvSpPr>
        <p:spPr>
          <a:xfrm>
            <a:off x="3475355" y="13119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altLang="zh-CN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RS with Generative Retrieval</a:t>
            </a:r>
            <a:endParaRPr lang="en-US" altLang="zh-CN" sz="140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3475355" y="15595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900" b="1" dirty="0"/>
              <a:t>TIGER</a:t>
            </a:r>
            <a:r>
              <a:rPr lang="en-US" sz="700" b="1" dirty="0"/>
              <a:t>: Transformer Index for GEnerative Recommenders</a:t>
            </a:r>
            <a:endParaRPr lang="en-US" sz="700" b="1" dirty="0"/>
          </a:p>
        </p:txBody>
      </p:sp>
      <p:sp>
        <p:nvSpPr>
          <p:cNvPr id="12" name="Text 9"/>
          <p:cNvSpPr/>
          <p:nvPr/>
        </p:nvSpPr>
        <p:spPr>
          <a:xfrm>
            <a:off x="2998470" y="175831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875" dirty="0"/>
          </a:p>
        </p:txBody>
      </p:sp>
      <p:sp>
        <p:nvSpPr>
          <p:cNvPr id="13" name="Text 10"/>
          <p:cNvSpPr/>
          <p:nvPr/>
        </p:nvSpPr>
        <p:spPr>
          <a:xfrm>
            <a:off x="3475355" y="19405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altLang="zh-CN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Collaborative Semanbtics </a:t>
            </a:r>
            <a:r>
              <a:rPr lang="en-US" altLang="zh-CN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rPr>
              <a:t>Integration</a:t>
            </a:r>
            <a:endParaRPr lang="en-US" altLang="zh-CN" sz="140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3475355" y="21882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900" b="1" dirty="0"/>
              <a:t>LC-Rec</a:t>
            </a:r>
            <a:r>
              <a:rPr lang="en-US" sz="700" b="1" dirty="0"/>
              <a:t>:Language and Collaborative semantics for improving LLMs in Recommender systems </a:t>
            </a:r>
            <a:endParaRPr lang="en-US" sz="700" b="1" dirty="0"/>
          </a:p>
        </p:txBody>
      </p:sp>
      <p:sp>
        <p:nvSpPr>
          <p:cNvPr id="15" name="Text 12"/>
          <p:cNvSpPr/>
          <p:nvPr/>
        </p:nvSpPr>
        <p:spPr>
          <a:xfrm>
            <a:off x="2998470" y="238696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875" dirty="0"/>
          </a:p>
        </p:txBody>
      </p:sp>
      <p:sp>
        <p:nvSpPr>
          <p:cNvPr id="16" name="Text 13"/>
          <p:cNvSpPr/>
          <p:nvPr/>
        </p:nvSpPr>
        <p:spPr>
          <a:xfrm>
            <a:off x="3475355" y="25692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altLang="zh-CN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Comparison</a:t>
            </a:r>
            <a:endParaRPr lang="en-US" altLang="zh-CN" sz="140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475355" y="28168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2998470" y="3015615"/>
            <a:ext cx="386715" cy="81089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1875" dirty="0"/>
          </a:p>
        </p:txBody>
      </p:sp>
      <p:sp>
        <p:nvSpPr>
          <p:cNvPr id="19" name="Text 16"/>
          <p:cNvSpPr/>
          <p:nvPr/>
        </p:nvSpPr>
        <p:spPr>
          <a:xfrm>
            <a:off x="3475355" y="319786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Summary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3475355" y="3445510"/>
            <a:ext cx="5034280" cy="50927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0670" y="3335020"/>
            <a:ext cx="6354445" cy="12420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Collaborative Semantic Integration: </a:t>
            </a: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LC-Rec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3640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225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现代推荐系统的挑战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285115" y="1035050"/>
            <a:ext cx="4018280" cy="2542540"/>
            <a:chOff x="449" y="1630"/>
            <a:chExt cx="6328" cy="4004"/>
          </a:xfrm>
        </p:grpSpPr>
        <p:grpSp>
          <p:nvGrpSpPr>
            <p:cNvPr id="24" name="Group 23"/>
            <p:cNvGrpSpPr/>
            <p:nvPr/>
          </p:nvGrpSpPr>
          <p:grpSpPr>
            <a:xfrm>
              <a:off x="1020" y="1890"/>
              <a:ext cx="4996" cy="3424"/>
              <a:chOff x="900" y="2088"/>
              <a:chExt cx="4996" cy="3424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900" y="3315"/>
                <a:ext cx="4942" cy="970"/>
                <a:chOff x="900" y="3498"/>
                <a:chExt cx="4942" cy="970"/>
              </a:xfrm>
            </p:grpSpPr>
            <p:sp>
              <p:nvSpPr>
                <p:cNvPr id="26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推荐新物品和</a:t>
                  </a:r>
                  <a:r>
                    <a:rPr 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冷启动问题</a:t>
                  </a:r>
                  <a:endParaRPr lang="en-US" sz="1200" dirty="0"/>
                </a:p>
              </p:txBody>
            </p:sp>
            <p:sp>
              <p:nvSpPr>
                <p:cNvPr id="27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使用原子或随机生成的物品</a:t>
                  </a:r>
                  <a:r>
                    <a:rPr lang="en-US" alt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ID</a:t>
                  </a: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会导致模型难以泛化到新添加的物品或稀有物品</a:t>
                  </a:r>
                  <a:endParaRPr lang="zh-CN" alt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900" y="2088"/>
                <a:ext cx="4996" cy="968"/>
                <a:chOff x="900" y="2088"/>
                <a:chExt cx="4996" cy="968"/>
              </a:xfrm>
            </p:grpSpPr>
            <p:sp>
              <p:nvSpPr>
                <p:cNvPr id="29" name="Text 3"/>
                <p:cNvSpPr/>
                <p:nvPr/>
              </p:nvSpPr>
              <p:spPr>
                <a:xfrm>
                  <a:off x="900" y="208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传统检索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-</a:t>
                  </a: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排序策略</a:t>
                  </a:r>
                  <a:endPara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  <p:sp>
              <p:nvSpPr>
                <p:cNvPr id="30" name="Text 4"/>
                <p:cNvSpPr/>
                <p:nvPr/>
              </p:nvSpPr>
              <p:spPr>
                <a:xfrm>
                  <a:off x="900" y="2418"/>
                  <a:ext cx="4997" cy="638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依赖于高维嵌入何</a:t>
                  </a:r>
                  <a:r>
                    <a:rPr lang="en-US" alt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ANN</a:t>
                  </a: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搜索，</a:t>
                  </a:r>
                  <a:r>
                    <a:rPr 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面对大规模项目时，存储和计算成本较高，且难以适应新项目的快速增长</a:t>
                  </a:r>
                  <a:endPara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900" y="4542"/>
                <a:ext cx="4942" cy="970"/>
                <a:chOff x="900" y="3498"/>
                <a:chExt cx="4942" cy="970"/>
              </a:xfrm>
            </p:grpSpPr>
            <p:sp>
              <p:nvSpPr>
                <p:cNvPr id="32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存储和计算扩展性</a:t>
                  </a:r>
                  <a:endParaRPr lang="zh-CN" sz="1200" dirty="0"/>
                </a:p>
              </p:txBody>
            </p:sp>
            <p:sp>
              <p:nvSpPr>
                <p:cNvPr id="33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存储每个物品独立嵌入向量可能会因物品数量增长而非常昂贵</a:t>
                  </a:r>
                  <a:endParaRPr lang="en-US" altLang="zh-CN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</p:grpSp>
        <p:sp>
          <p:nvSpPr>
            <p:cNvPr id="34" name="Round Single Corner Rectangle 33"/>
            <p:cNvSpPr/>
            <p:nvPr/>
          </p:nvSpPr>
          <p:spPr>
            <a:xfrm>
              <a:off x="449" y="1630"/>
              <a:ext cx="6328" cy="4005"/>
            </a:xfrm>
            <a:prstGeom prst="round1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641215" y="1035050"/>
            <a:ext cx="4018280" cy="2542540"/>
            <a:chOff x="7309" y="1630"/>
            <a:chExt cx="6328" cy="4004"/>
          </a:xfrm>
        </p:grpSpPr>
        <p:grpSp>
          <p:nvGrpSpPr>
            <p:cNvPr id="23" name="Group 22"/>
            <p:cNvGrpSpPr/>
            <p:nvPr/>
          </p:nvGrpSpPr>
          <p:grpSpPr>
            <a:xfrm>
              <a:off x="7730" y="1890"/>
              <a:ext cx="4997" cy="3424"/>
              <a:chOff x="900" y="2088"/>
              <a:chExt cx="4997" cy="342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900" y="3315"/>
                <a:ext cx="4942" cy="970"/>
                <a:chOff x="900" y="3498"/>
                <a:chExt cx="4942" cy="970"/>
              </a:xfrm>
            </p:grpSpPr>
            <p:sp>
              <p:nvSpPr>
                <p:cNvPr id="8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lstStyle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候选依赖集限制</a:t>
                  </a:r>
                  <a:endParaRPr lang="zh-CN" sz="1200" dirty="0"/>
                </a:p>
              </p:txBody>
            </p:sp>
            <p:sp>
              <p:nvSpPr>
                <p:cNvPr id="9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lstStyle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现有的基于 LLM 的推荐方法通常需要依赖固定的候选集，而无法生成全域的推荐结果</a:t>
                  </a:r>
                  <a:endParaRPr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900" y="2088"/>
                <a:ext cx="4997" cy="968"/>
                <a:chOff x="900" y="2088"/>
                <a:chExt cx="4997" cy="968"/>
              </a:xfrm>
            </p:grpSpPr>
            <p:sp>
              <p:nvSpPr>
                <p:cNvPr id="14" name="Text 3"/>
                <p:cNvSpPr/>
                <p:nvPr/>
              </p:nvSpPr>
              <p:spPr>
                <a:xfrm>
                  <a:off x="900" y="2088"/>
                  <a:ext cx="3399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语言语义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&amp;</a:t>
                  </a: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协同语义之间的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gap</a:t>
                  </a:r>
                  <a:endParaRPr lang="en-US" altLang="zh-CN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  <p:sp>
              <p:nvSpPr>
                <p:cNvPr id="15" name="Text 4"/>
                <p:cNvSpPr/>
                <p:nvPr/>
              </p:nvSpPr>
              <p:spPr>
                <a:xfrm>
                  <a:off x="900" y="2418"/>
                  <a:ext cx="4997" cy="638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物品 ID 和文本描述之间的语义空间差异，导致 LLM 难以充分适配到推荐任务</a:t>
                  </a:r>
                  <a:endParaRPr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900" y="4542"/>
                <a:ext cx="4942" cy="970"/>
                <a:chOff x="900" y="3498"/>
                <a:chExt cx="4942" cy="970"/>
              </a:xfrm>
            </p:grpSpPr>
            <p:sp>
              <p:nvSpPr>
                <p:cNvPr id="20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物品索引的语义冲突问题</a:t>
                  </a:r>
                  <a:endParaRPr lang="zh-CN" sz="1200" dirty="0"/>
                </a:p>
              </p:txBody>
            </p:sp>
            <p:sp>
              <p:nvSpPr>
                <p:cNvPr id="21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简单的物品索引方法可能会分配冲突的物品表示（例如相似物品共享同一索引），影响推荐的准确性</a:t>
                  </a:r>
                  <a:endParaRPr lang="zh-CN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</p:grpSp>
        <p:sp>
          <p:nvSpPr>
            <p:cNvPr id="35" name="Round Single Corner Rectangle 34"/>
            <p:cNvSpPr/>
            <p:nvPr/>
          </p:nvSpPr>
          <p:spPr>
            <a:xfrm>
              <a:off x="7309" y="1630"/>
              <a:ext cx="6328" cy="4005"/>
            </a:xfrm>
            <a:prstGeom prst="round1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07365" y="3577590"/>
            <a:ext cx="3633470" cy="1335405"/>
            <a:chOff x="799" y="5634"/>
            <a:chExt cx="5722" cy="2103"/>
          </a:xfrm>
        </p:grpSpPr>
        <p:sp>
          <p:nvSpPr>
            <p:cNvPr id="39" name="Flowchart: Alternate Process 38"/>
            <p:cNvSpPr/>
            <p:nvPr/>
          </p:nvSpPr>
          <p:spPr>
            <a:xfrm>
              <a:off x="799" y="6129"/>
              <a:ext cx="5723" cy="1608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TIGER</a:t>
              </a:r>
              <a:endPara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生成式检索框架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语义</a:t>
              </a:r>
              <a:r>
                <a:rPr lang="en-US" altLang="zh-CN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ID</a:t>
              </a:r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表示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高效扩展性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冷启动和结果多样性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</p:txBody>
        </p:sp>
        <p:sp>
          <p:nvSpPr>
            <p:cNvPr id="41" name="Down Arrow 40"/>
            <p:cNvSpPr/>
            <p:nvPr/>
          </p:nvSpPr>
          <p:spPr>
            <a:xfrm>
              <a:off x="3102" y="5634"/>
              <a:ext cx="787" cy="691"/>
            </a:xfrm>
            <a:prstGeom prst="downArrow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4863465" y="3580130"/>
            <a:ext cx="3633470" cy="1329055"/>
            <a:chOff x="7659" y="5638"/>
            <a:chExt cx="5722" cy="2093"/>
          </a:xfrm>
        </p:grpSpPr>
        <p:sp>
          <p:nvSpPr>
            <p:cNvPr id="40" name="Flowchart: Alternate Process 39"/>
            <p:cNvSpPr/>
            <p:nvPr/>
          </p:nvSpPr>
          <p:spPr>
            <a:xfrm>
              <a:off x="7659" y="6129"/>
              <a:ext cx="5723" cy="1602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LC-Rec</a:t>
              </a:r>
              <a:endPara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语义整合框架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树状向量量化</a:t>
              </a:r>
              <a:r>
                <a:rPr lang="en-US" altLang="zh-CN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(VQ)</a:t>
              </a:r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方法用于物品索引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多任务微调实现语义融合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无需依赖候选集的全域生成能力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</p:txBody>
        </p:sp>
        <p:sp>
          <p:nvSpPr>
            <p:cNvPr id="42" name="Down Arrow 41"/>
            <p:cNvSpPr/>
            <p:nvPr/>
          </p:nvSpPr>
          <p:spPr>
            <a:xfrm>
              <a:off x="10007" y="5638"/>
              <a:ext cx="787" cy="691"/>
            </a:xfrm>
            <a:prstGeom prst="downArrow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altLang="zh-CN" sz="2250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  <a:sym typeface="+mn-ea"/>
              </a:rPr>
              <a:t>Collaborative Semantic Integration</a:t>
            </a:r>
            <a:r>
              <a:rPr lang="zh-CN" altLang="en-US" sz="2250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？</a:t>
            </a:r>
            <a:endParaRPr lang="zh-CN" altLang="en-US" sz="2250" b="1" dirty="0">
              <a:solidFill>
                <a:schemeClr val="bg1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Related Work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8" name="Group 37"/>
          <p:cNvGrpSpPr/>
          <p:nvPr/>
        </p:nvGrpSpPr>
        <p:grpSpPr>
          <a:xfrm>
            <a:off x="898525" y="1009650"/>
            <a:ext cx="7010400" cy="1213485"/>
            <a:chOff x="1415" y="1590"/>
            <a:chExt cx="11040" cy="1911"/>
          </a:xfrm>
        </p:grpSpPr>
        <p:grpSp>
          <p:nvGrpSpPr>
            <p:cNvPr id="22" name="Group 21"/>
            <p:cNvGrpSpPr/>
            <p:nvPr/>
          </p:nvGrpSpPr>
          <p:grpSpPr>
            <a:xfrm>
              <a:off x="1415" y="1590"/>
              <a:ext cx="2752" cy="750"/>
              <a:chOff x="1415" y="1640"/>
              <a:chExt cx="2752" cy="750"/>
            </a:xfrm>
          </p:grpSpPr>
          <p:pic>
            <p:nvPicPr>
              <p:cNvPr id="14" name="Image 1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415" y="1640"/>
                <a:ext cx="750" cy="750"/>
              </a:xfrm>
              <a:prstGeom prst="rect">
                <a:avLst/>
              </a:prstGeom>
            </p:spPr>
          </p:pic>
          <p:sp>
            <p:nvSpPr>
              <p:cNvPr id="19" name="Text 3"/>
              <p:cNvSpPr/>
              <p:nvPr/>
            </p:nvSpPr>
            <p:spPr>
              <a:xfrm>
                <a:off x="2165" y="1850"/>
                <a:ext cx="200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ea typeface="SimSun" charset="0"/>
                  </a:rPr>
                  <a:t>序列推荐模型</a:t>
                </a:r>
                <a:endParaRPr lang="zh-CN" altLang="en-US" sz="1200" b="1" dirty="0">
                  <a:ea typeface="SimSun" charset="0"/>
                </a:endParaRPr>
              </a:p>
            </p:txBody>
          </p:sp>
        </p:grpSp>
        <p:sp>
          <p:nvSpPr>
            <p:cNvPr id="31" name="Text Box 30"/>
            <p:cNvSpPr txBox="1"/>
            <p:nvPr/>
          </p:nvSpPr>
          <p:spPr>
            <a:xfrm>
              <a:off x="2435" y="2195"/>
              <a:ext cx="1002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200"/>
                <a:t>GTU4REC	</a:t>
              </a:r>
              <a:r>
                <a:rPr lang="zh-CN" altLang="en-US" sz="1200">
                  <a:ea typeface="SimSun" charset="0"/>
                </a:rPr>
                <a:t>：通过门控机制捕获用户行为序列的长期和短期偏好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/>
                <a:t>NARM	</a:t>
              </a:r>
              <a:r>
                <a:rPr lang="zh-CN" altLang="en-US" sz="1200">
                  <a:ea typeface="SimSun" charset="0"/>
                </a:rPr>
                <a:t>：结合局部注意力机制和全局序列建模，优化推荐的准确性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/>
                <a:t>SASRec	</a:t>
              </a:r>
              <a:r>
                <a:rPr lang="zh-CN" altLang="en-US" sz="1200">
                  <a:ea typeface="SimSun" charset="0"/>
                </a:rPr>
                <a:t>：基于自注意力机制构建用户行为序列的高效推荐模型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/>
                <a:t>BERT4Rec	</a:t>
              </a:r>
              <a:r>
                <a:rPr lang="zh-CN" altLang="en-US" sz="1200">
                  <a:ea typeface="SimSun" charset="0"/>
                </a:rPr>
                <a:t>：利用双向Transformer结构，对用户行为序列进行深度建模以提升推荐性能</a:t>
              </a:r>
              <a:endParaRPr lang="zh-CN" altLang="en-US" sz="1200">
                <a:ea typeface="SimSun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898525" y="2301875"/>
            <a:ext cx="7010400" cy="1235710"/>
            <a:chOff x="1415" y="3625"/>
            <a:chExt cx="11040" cy="1946"/>
          </a:xfrm>
        </p:grpSpPr>
        <p:grpSp>
          <p:nvGrpSpPr>
            <p:cNvPr id="23" name="Group 22"/>
            <p:cNvGrpSpPr/>
            <p:nvPr/>
          </p:nvGrpSpPr>
          <p:grpSpPr>
            <a:xfrm>
              <a:off x="1415" y="3625"/>
              <a:ext cx="2744" cy="750"/>
              <a:chOff x="1415" y="3675"/>
              <a:chExt cx="2744" cy="750"/>
            </a:xfrm>
          </p:grpSpPr>
          <p:pic>
            <p:nvPicPr>
              <p:cNvPr id="16" name="Image 2" descr="preencoded.pn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1415" y="3675"/>
                <a:ext cx="750" cy="750"/>
              </a:xfrm>
              <a:prstGeom prst="rect">
                <a:avLst/>
              </a:prstGeom>
            </p:spPr>
          </p:pic>
          <p:sp>
            <p:nvSpPr>
              <p:cNvPr id="21" name="Text 3"/>
              <p:cNvSpPr/>
              <p:nvPr/>
            </p:nvSpPr>
            <p:spPr>
              <a:xfrm>
                <a:off x="2165" y="3885"/>
                <a:ext cx="1995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语义</a:t>
                </a:r>
                <a:r>
                  <a:rPr lang="en-US" altLang="zh-CN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ID</a:t>
                </a: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生成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4" name="Text Box 33"/>
            <p:cNvSpPr txBox="1"/>
            <p:nvPr/>
          </p:nvSpPr>
          <p:spPr>
            <a:xfrm>
              <a:off x="2435" y="4265"/>
              <a:ext cx="1002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ea typeface="SimSun" charset="0"/>
                </a:rPr>
                <a:t>讨论</a:t>
              </a:r>
              <a:r>
                <a:rPr lang="en-US" altLang="zh-CN" sz="1200">
                  <a:ea typeface="SimSun" charset="0"/>
                </a:rPr>
                <a:t>VQ-Rec</a:t>
              </a:r>
              <a:r>
                <a:rPr lang="zh-CN" altLang="en-US" sz="1200">
                  <a:ea typeface="SimSun" charset="0"/>
                </a:rPr>
                <a:t>以及其他生成语义</a:t>
              </a:r>
              <a:r>
                <a:rPr lang="en-US" altLang="zh-CN" sz="1200">
                  <a:ea typeface="SimSun" charset="0"/>
                </a:rPr>
                <a:t>ID</a:t>
              </a:r>
              <a:r>
                <a:rPr lang="zh-CN" altLang="en-US" sz="1200">
                  <a:ea typeface="SimSun" charset="0"/>
                </a:rPr>
                <a:t>的方法</a:t>
              </a:r>
              <a:endParaRPr lang="zh-CN" altLang="en-US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VQ-Rec：使用向量量化技术将物品表示为离散语义ID，有效捕获物品之间的相似性</a:t>
              </a:r>
              <a:endParaRPr lang="en-US" altLang="zh-CN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强调本文使用</a:t>
              </a:r>
              <a:r>
                <a:rPr lang="en-US" altLang="zh-CN" sz="1200" b="1">
                  <a:ea typeface="SimSun" charset="0"/>
                </a:rPr>
                <a:t>RQ-VAE</a:t>
              </a:r>
              <a:r>
                <a:rPr lang="en-US" altLang="zh-CN" sz="1200">
                  <a:ea typeface="SimSun" charset="0"/>
                </a:rPr>
                <a:t>(Residual-Quantized Variational AutoEncoder)</a:t>
              </a:r>
              <a:endParaRPr lang="en-US" altLang="zh-CN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RQ-VAE：基于残差量化的VAE生成语义ID，进一步提高物品表示的紧凑性和区分性</a:t>
              </a:r>
              <a:endParaRPr lang="en-US" altLang="zh-CN" sz="1200">
                <a:ea typeface="SimSun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98525" y="3594100"/>
            <a:ext cx="7010400" cy="1257935"/>
            <a:chOff x="1415" y="5660"/>
            <a:chExt cx="11040" cy="1981"/>
          </a:xfrm>
        </p:grpSpPr>
        <p:grpSp>
          <p:nvGrpSpPr>
            <p:cNvPr id="24" name="Group 23"/>
            <p:cNvGrpSpPr/>
            <p:nvPr/>
          </p:nvGrpSpPr>
          <p:grpSpPr>
            <a:xfrm>
              <a:off x="1415" y="5660"/>
              <a:ext cx="2682" cy="750"/>
              <a:chOff x="1415" y="5710"/>
              <a:chExt cx="2682" cy="750"/>
            </a:xfrm>
          </p:grpSpPr>
          <p:pic>
            <p:nvPicPr>
              <p:cNvPr id="18" name="Image 4" descr="preencoded.png"/>
              <p:cNvPicPr>
                <a:picLocks noChangeAspect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>
              <a:xfrm>
                <a:off x="1415" y="5710"/>
                <a:ext cx="750" cy="750"/>
              </a:xfrm>
              <a:prstGeom prst="rect">
                <a:avLst/>
              </a:prstGeom>
            </p:spPr>
          </p:pic>
          <p:sp>
            <p:nvSpPr>
              <p:cNvPr id="20" name="Text 3"/>
              <p:cNvSpPr/>
              <p:nvPr/>
            </p:nvSpPr>
            <p:spPr>
              <a:xfrm>
                <a:off x="2225" y="5920"/>
                <a:ext cx="187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生成式检索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7" name="Text Box 36"/>
            <p:cNvSpPr txBox="1"/>
            <p:nvPr/>
          </p:nvSpPr>
          <p:spPr>
            <a:xfrm>
              <a:off x="2435" y="6335"/>
              <a:ext cx="1002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ea typeface="SimSun" charset="0"/>
                </a:rPr>
                <a:t>回顾</a:t>
              </a:r>
              <a:r>
                <a:rPr lang="en-US" altLang="zh-CN" sz="1200">
                  <a:ea typeface="SimSun" charset="0"/>
                </a:rPr>
                <a:t>GENRE</a:t>
              </a:r>
              <a:r>
                <a:rPr lang="zh-CN" altLang="en-US" sz="1200">
                  <a:ea typeface="SimSun" charset="0"/>
                </a:rPr>
                <a:t>、</a:t>
              </a:r>
              <a:r>
                <a:rPr lang="en-US" altLang="zh-CN" sz="1200">
                  <a:ea typeface="SimSun" charset="0"/>
                </a:rPr>
                <a:t>DSI</a:t>
              </a:r>
              <a:r>
                <a:rPr lang="zh-CN" altLang="en-US" sz="1200">
                  <a:ea typeface="SimSun" charset="0"/>
                </a:rPr>
                <a:t>等生成式检索方法</a:t>
              </a:r>
              <a:endParaRPr lang="zh-CN" altLang="en-US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 </a:t>
              </a:r>
              <a:r>
                <a:rPr lang="en-US" altLang="zh-CN" sz="1200">
                  <a:ea typeface="SimSun" charset="0"/>
                </a:rPr>
                <a:t>   * GENRE：通过生成式模型直接生成目标实体，以替代传统的检索方法</a:t>
              </a:r>
              <a:endParaRPr lang="en-US" altLang="zh-CN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DSI：将检索任务转化为序列生成任务，通过生成文档ID实现高效检索</a:t>
              </a:r>
              <a:endParaRPr lang="en-US" altLang="zh-CN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指出本文首次将生成式检索应用于</a:t>
              </a:r>
              <a:r>
                <a:rPr lang="en-US" altLang="zh-CN" sz="1200">
                  <a:ea typeface="SimSun" charset="0"/>
                </a:rPr>
                <a:t>RecSys</a:t>
              </a:r>
              <a:r>
                <a:rPr lang="zh-CN" altLang="en-US" sz="1200">
                  <a:ea typeface="SimSun" charset="0"/>
                </a:rPr>
                <a:t>，并结合语义</a:t>
              </a:r>
              <a:r>
                <a:rPr lang="en-US" altLang="zh-CN" sz="1200">
                  <a:ea typeface="SimSun" charset="0"/>
                </a:rPr>
                <a:t>ID</a:t>
              </a:r>
              <a:r>
                <a:rPr lang="zh-CN" altLang="en-US" sz="1200">
                  <a:ea typeface="SimSun" charset="0"/>
                </a:rPr>
                <a:t>表示</a:t>
              </a:r>
              <a:r>
                <a:rPr lang="en-US" altLang="zh-CN" sz="1200">
                  <a:ea typeface="SimSun" charset="0"/>
                </a:rPr>
                <a:t>item</a:t>
              </a:r>
              <a:endParaRPr lang="en-US" altLang="zh-CN" sz="1200">
                <a:ea typeface="SimSun" charset="0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Methodology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40386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项目索引学习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40386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946150" y="951865"/>
            <a:ext cx="1880870" cy="1624330"/>
            <a:chOff x="900" y="1500"/>
            <a:chExt cx="2962" cy="2558"/>
          </a:xfrm>
        </p:grpSpPr>
        <p:sp>
          <p:nvSpPr>
            <p:cNvPr id="7" name="Text 3"/>
            <p:cNvSpPr/>
            <p:nvPr/>
          </p:nvSpPr>
          <p:spPr>
            <a:xfrm>
              <a:off x="900" y="1500"/>
              <a:ext cx="2962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01</a:t>
              </a:r>
              <a:endParaRPr lang="en-US" sz="1200" dirty="0"/>
            </a:p>
          </p:txBody>
        </p:sp>
        <p:sp>
          <p:nvSpPr>
            <p:cNvPr id="8" name="Text 4"/>
            <p:cNvSpPr/>
            <p:nvPr/>
          </p:nvSpPr>
          <p:spPr>
            <a:xfrm>
              <a:off x="900" y="2018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量化编码</a:t>
              </a:r>
              <a:endParaRPr lang="en-US" sz="1200" dirty="0"/>
            </a:p>
          </p:txBody>
        </p:sp>
        <p:sp>
          <p:nvSpPr>
            <p:cNvPr id="9" name="Text 5"/>
            <p:cNvSpPr/>
            <p:nvPr/>
          </p:nvSpPr>
          <p:spPr>
            <a:xfrm>
              <a:off x="900" y="2408"/>
              <a:ext cx="2962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采用树状结构的残差量化变分自编码器(RQ-VAE)，基于物品文本表示构建多级代码本，实现物品索引的层次化生成，确保索引的语义相关性和独特性。</a:t>
              </a:r>
              <a:endParaRPr lang="en-US" sz="105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631565" y="951865"/>
            <a:ext cx="1880870" cy="1624330"/>
            <a:chOff x="4463" y="1500"/>
            <a:chExt cx="2962" cy="2558"/>
          </a:xfrm>
        </p:grpSpPr>
        <p:sp>
          <p:nvSpPr>
            <p:cNvPr id="10" name="Text 6"/>
            <p:cNvSpPr/>
            <p:nvPr/>
          </p:nvSpPr>
          <p:spPr>
            <a:xfrm>
              <a:off x="4463" y="1500"/>
              <a:ext cx="2962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02</a:t>
              </a:r>
              <a:endParaRPr lang="en-US" sz="1200" dirty="0"/>
            </a:p>
          </p:txBody>
        </p:sp>
        <p:sp>
          <p:nvSpPr>
            <p:cNvPr id="11" name="Text 7"/>
            <p:cNvSpPr/>
            <p:nvPr/>
          </p:nvSpPr>
          <p:spPr>
            <a:xfrm>
              <a:off x="4463" y="2018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冲突缓解</a:t>
              </a:r>
              <a:endParaRPr lang="en-US" sz="1200" dirty="0"/>
            </a:p>
          </p:txBody>
        </p:sp>
        <p:sp>
          <p:nvSpPr>
            <p:cNvPr id="12" name="Text 8"/>
            <p:cNvSpPr/>
            <p:nvPr/>
          </p:nvSpPr>
          <p:spPr>
            <a:xfrm>
              <a:off x="4463" y="2408"/>
              <a:ext cx="2962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引入均匀语义映射策略，优化最后一级索引分配，避免多个物品在同一叶节点聚类，确保每个物品索引的唯一性，提升索引分配的效率和质量。</a:t>
              </a:r>
              <a:endParaRPr lang="en-US" sz="1050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127750" y="952500"/>
            <a:ext cx="1880870" cy="1623695"/>
            <a:chOff x="3170" y="4358"/>
            <a:chExt cx="2962" cy="2557"/>
          </a:xfrm>
        </p:grpSpPr>
        <p:sp>
          <p:nvSpPr>
            <p:cNvPr id="13" name="Text 9"/>
            <p:cNvSpPr/>
            <p:nvPr/>
          </p:nvSpPr>
          <p:spPr>
            <a:xfrm>
              <a:off x="3170" y="4358"/>
              <a:ext cx="2962" cy="3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4F44FF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03</a:t>
              </a:r>
              <a:endParaRPr lang="en-US" sz="1200" dirty="0"/>
            </a:p>
          </p:txBody>
        </p:sp>
        <p:sp>
          <p:nvSpPr>
            <p:cNvPr id="14" name="Text 10"/>
            <p:cNvSpPr/>
            <p:nvPr/>
          </p:nvSpPr>
          <p:spPr>
            <a:xfrm>
              <a:off x="3170" y="4875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语义一致性</a:t>
              </a:r>
              <a:endParaRPr lang="en-US" sz="1200" dirty="0"/>
            </a:p>
          </p:txBody>
        </p:sp>
        <p:sp>
          <p:nvSpPr>
            <p:cNvPr id="15" name="Text 11"/>
            <p:cNvSpPr/>
            <p:nvPr/>
          </p:nvSpPr>
          <p:spPr>
            <a:xfrm>
              <a:off x="3170" y="5265"/>
              <a:ext cx="2962" cy="165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lstStyle/>
            <a:p>
              <a:pPr marL="0" indent="0" algn="l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通过优化损失函数，确保物品索引不仅捕捉到物品间的文本相似性，还保持了与大型语言模型(LLM)语义空间的一致性，为后续的语义整合奠定基础。</a:t>
              </a:r>
              <a:endParaRPr lang="en-US" sz="1050" dirty="0"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语言与协作语义对齐调优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33400" y="2095500"/>
            <a:ext cx="165735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序列项目预测</a:t>
            </a:r>
            <a:endParaRPr lang="en-US" sz="1200" dirty="0"/>
          </a:p>
        </p:txBody>
      </p:sp>
      <p:sp>
        <p:nvSpPr>
          <p:cNvPr id="7" name="Shape 4"/>
          <p:cNvSpPr/>
          <p:nvPr/>
        </p:nvSpPr>
        <p:spPr>
          <a:xfrm>
            <a:off x="533400" y="2495550"/>
            <a:ext cx="8001000" cy="19050"/>
          </a:xfrm>
          <a:prstGeom prst="rect">
            <a:avLst/>
          </a:prstGeom>
          <a:solidFill>
            <a:srgbClr val="4F44FF"/>
          </a:solidFill>
        </p:spPr>
      </p:sp>
      <p:sp>
        <p:nvSpPr>
          <p:cNvPr id="8" name="Shape 5"/>
          <p:cNvSpPr/>
          <p:nvPr/>
        </p:nvSpPr>
        <p:spPr>
          <a:xfrm>
            <a:off x="1307306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9" name="Text 6"/>
          <p:cNvSpPr/>
          <p:nvPr/>
        </p:nvSpPr>
        <p:spPr>
          <a:xfrm>
            <a:off x="533400" y="2719388"/>
            <a:ext cx="1657350" cy="1047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通过构建个性化推荐指令，基于用户历史交互记录预测下一个可能互动的项目，强化模型对序列理解与生成的能力。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2571750" y="2095500"/>
            <a:ext cx="165735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显式索引-语言对齐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3345656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12" name="Text 9"/>
          <p:cNvSpPr/>
          <p:nvPr/>
        </p:nvSpPr>
        <p:spPr>
          <a:xfrm>
            <a:off x="2571750" y="2719388"/>
            <a:ext cx="1657350" cy="1047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双向任务设计，从项目索引恢复项目信息，及从项目信息生成索引，确保索引与语言信息紧密关联，提升模型理解能力。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4610100" y="2095500"/>
            <a:ext cx="165735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隐式推荐导向对齐</a:t>
            </a:r>
            <a:endParaRPr lang="en-US" sz="1200" dirty="0"/>
          </a:p>
        </p:txBody>
      </p:sp>
      <p:sp>
        <p:nvSpPr>
          <p:cNvPr id="14" name="Shape 11"/>
          <p:cNvSpPr/>
          <p:nvPr/>
        </p:nvSpPr>
        <p:spPr>
          <a:xfrm>
            <a:off x="5384006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15" name="Text 12"/>
          <p:cNvSpPr/>
          <p:nvPr/>
        </p:nvSpPr>
        <p:spPr>
          <a:xfrm>
            <a:off x="4610100" y="2719388"/>
            <a:ext cx="1657350" cy="1047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引入非对称项目预测、基于用户意图的项目预测和个人偏好推断等任务，深化模型对语言与协作语义的理解与整合。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6648450" y="2095500"/>
            <a:ext cx="165735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统一语义融合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 rot="5400000">
            <a:off x="8524875" y="2452688"/>
            <a:ext cx="119063" cy="104775"/>
          </a:xfrm>
          <a:prstGeom prst="triangle">
            <a:avLst/>
          </a:prstGeom>
          <a:solidFill>
            <a:srgbClr val="4F44FF"/>
          </a:solidFill>
        </p:spPr>
      </p:sp>
      <p:sp>
        <p:nvSpPr>
          <p:cNvPr id="18" name="Shape 15"/>
          <p:cNvSpPr/>
          <p:nvPr/>
        </p:nvSpPr>
        <p:spPr>
          <a:xfrm>
            <a:off x="7422356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19" name="Text 16"/>
          <p:cNvSpPr/>
          <p:nvPr/>
        </p:nvSpPr>
        <p:spPr>
          <a:xfrm>
            <a:off x="6648450" y="2719388"/>
            <a:ext cx="1657350" cy="1047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通过精心设计的任务，有效整合语言与协作语义，使模型在推荐任务中充分运用其强大的语义理解和生成能力。</a:t>
            </a:r>
            <a:endParaRPr lang="en-US" sz="10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l="12500" r="12500"/>
          <a:stretch>
            <a:fillRect/>
          </a:stretch>
        </p:blipFill>
        <p:spPr>
          <a:xfrm>
            <a:off x="0" y="0"/>
            <a:ext cx="3857625" cy="51435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29125" y="285750"/>
            <a:ext cx="40386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数据集与基线模型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4429125" y="742950"/>
            <a:ext cx="40386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4429125" y="952500"/>
            <a:ext cx="1881187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4429125" y="1281113"/>
            <a:ext cx="1881187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数据集选择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4429125" y="1528763"/>
            <a:ext cx="1881187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实验采用三个Amazon子集：乐器、艺术与游戏，覆盖1996至2018年用户评论数据。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6691313" y="952500"/>
            <a:ext cx="1881187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6691313" y="1281113"/>
            <a:ext cx="1881187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预处理步骤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6691313" y="1528763"/>
            <a:ext cx="1881187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过滤不活跃用户与商品，创建按时间排序的行为序列，统一序列长度至20，满足基线需求。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4429125" y="2347913"/>
            <a:ext cx="1881187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4429125" y="2676525"/>
            <a:ext cx="1881187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基线模型对比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4429125" y="2924175"/>
            <a:ext cx="1881187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涵盖CNN、RNN、Transformer等经典序列推荐模型，以及基于语言模型的最新方法，如P5-CID和TIGER。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6691313" y="2347913"/>
            <a:ext cx="1881187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200" dirty="0"/>
          </a:p>
        </p:txBody>
      </p:sp>
      <p:sp>
        <p:nvSpPr>
          <p:cNvPr id="17" name="Text 13"/>
          <p:cNvSpPr/>
          <p:nvPr/>
        </p:nvSpPr>
        <p:spPr>
          <a:xfrm>
            <a:off x="6691313" y="2676525"/>
            <a:ext cx="1881187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评估指标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6691313" y="2924175"/>
            <a:ext cx="1881187" cy="1047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采用Hit Ratio（HR）和Normalized Discounted Cumulative Gain（NDCG）进行全排名评价，设置K值为1、5、10。</a:t>
            </a:r>
            <a:endParaRPr lang="en-US" sz="105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整体性能比较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90625" y="2095500"/>
            <a:ext cx="476250" cy="4762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71500" y="268605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基准模型对比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71500" y="2933700"/>
            <a:ext cx="1714500" cy="1047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我们对比了LC-Rec与多种代表性序列推荐模型，如Caser、HGN、GRU4Rec、BERT4Rec、SASRec等，在三个数据集上的表现。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286125" y="2095500"/>
            <a:ext cx="476250" cy="4762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667000" y="268605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显著性能提升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667000" y="2933700"/>
            <a:ext cx="1714500" cy="1257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LC-Rec在所有数据集上均展现出最佳性能，相较于基线模型有显著提升，特别是在Hit Ratio和Normalized Discounted Cumulative Gain指标上。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381625" y="2095500"/>
            <a:ext cx="476250" cy="4762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762500" y="268605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全排名评价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762500" y="293370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我们的方法在全排名评价中表现出色，无需依赖候选集，证明了其在大规模推荐场景下的有效性。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477125" y="2095500"/>
            <a:ext cx="476250" cy="47625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858000" y="268605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平均改进率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6858000" y="2933700"/>
            <a:ext cx="1714500" cy="1047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LC-Rec在多个指令模板的平均结果下，相对于所有基线方法，实现了高达25.5%的平均性能提升，凸显了方法的有效性和优越性。</a:t>
            </a:r>
            <a:endParaRPr lang="en-US" sz="105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133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消融研究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rcRect t="20395" b="20395"/>
          <a:stretch>
            <a:fillRect/>
          </a:stretch>
        </p:blipFill>
        <p:spPr>
          <a:xfrm>
            <a:off x="571500" y="1990725"/>
            <a:ext cx="2413000" cy="14287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71500" y="3609975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语义对齐任务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71500" y="3857625"/>
            <a:ext cx="2413000" cy="419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逐步加入多种语义对齐任务，显著提升性能，验证每个组件的有效性。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rcRect t="20395" b="20395"/>
          <a:stretch>
            <a:fillRect/>
          </a:stretch>
        </p:blipFill>
        <p:spPr>
          <a:xfrm>
            <a:off x="3365500" y="1990725"/>
            <a:ext cx="2413000" cy="14287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365500" y="3609975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指数方法对比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3365500" y="3857625"/>
            <a:ext cx="2413000" cy="419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我们的方法优于三种基准指数方法，证明了所提项目索引机制的有效性。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rcRect t="20395" b="20395"/>
          <a:stretch>
            <a:fillRect/>
          </a:stretch>
        </p:blipFill>
        <p:spPr>
          <a:xfrm>
            <a:off x="6159500" y="1990725"/>
            <a:ext cx="2413000" cy="14287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159500" y="3609975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零样本预测能力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6159500" y="3857625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即使未在特定任务上训练，基本语义对齐仍能链接项目索引与用户意图，展现零样本预测能力。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Background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FFFFFF">
              <a:alpha val="30000"/>
            </a:srgbClr>
          </a:solidFill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225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133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案例分析：项目索引语义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71500" y="20955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层次语义探索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71500" y="234315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通过逐步增加索引层级，观察生成内容从粗到细的语义变化，验证多级索引的有效性。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2667000" y="20955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单一索引效果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2667000" y="234315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即使只使用第一级索引，也能捕捉到与目标项目相关的初步语义信息，如关键词或类别。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4762500" y="20955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语义细化过程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4762500" y="234315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随着索引层级的增加，生成内容逐渐精确，最终收敛至目标项目的具体名称或详细描述。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6858000" y="20955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内容变化比例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858000" y="234315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量化分析显示，内容变化随索引层级递增而减少，证实了从粗到精的量化编码策略。</a:t>
            </a:r>
            <a:endParaRPr lang="en-US" sz="105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案例分析：相似项目预测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rcRect t="20395" b="20395"/>
          <a:stretch>
            <a:fillRect/>
          </a:stretch>
        </p:blipFill>
        <p:spPr>
          <a:xfrm>
            <a:off x="571500" y="1752600"/>
            <a:ext cx="2413000" cy="14287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6750" y="3371850"/>
            <a:ext cx="222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语义相似性评估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666750" y="3619500"/>
            <a:ext cx="22225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通过对比基于语言和协作语义的相似项目预测，验证LC-Rec在理解项目语义上的优势。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rcRect t="20395" b="20395"/>
          <a:stretch>
            <a:fillRect/>
          </a:stretch>
        </p:blipFill>
        <p:spPr>
          <a:xfrm>
            <a:off x="3365500" y="1752600"/>
            <a:ext cx="2413000" cy="14287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460750" y="3371850"/>
            <a:ext cx="222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项目预测示例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3460750" y="3619500"/>
            <a:ext cx="22225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展示具体案例，说明LC-Rec如何生成与目标项目语义相似的游戏，体现其推荐准确性。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rcRect t="20395" b="20395"/>
          <a:stretch>
            <a:fillRect/>
          </a:stretch>
        </p:blipFill>
        <p:spPr>
          <a:xfrm>
            <a:off x="6159500" y="1752600"/>
            <a:ext cx="2413000" cy="14287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254750" y="3371850"/>
            <a:ext cx="222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性能对比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6254750" y="3619500"/>
            <a:ext cx="22225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与基线方法相比，LC-Rec在预测语义相似项目时展现出更佳的性能，证明了其在推荐场景中的适用性。</a:t>
            </a:r>
            <a:endParaRPr lang="en-US" sz="105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l="12500" r="12500"/>
          <a:stretch>
            <a:fillRect/>
          </a:stretch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40386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总结与贡献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40386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73969" y="952500"/>
            <a:ext cx="476250" cy="47625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71500" y="1543050"/>
            <a:ext cx="1881187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LC-Rec创新点</a:t>
            </a:r>
            <a:endParaRPr lang="en-US" sz="1200" dirty="0"/>
          </a:p>
        </p:txBody>
      </p:sp>
      <p:sp>
        <p:nvSpPr>
          <p:cNvPr id="9" name="Text 4"/>
          <p:cNvSpPr/>
          <p:nvPr/>
        </p:nvSpPr>
        <p:spPr>
          <a:xfrm>
            <a:off x="571500" y="1790700"/>
            <a:ext cx="1881187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提出LC-Rec，结合语言与协作语义，提升大型语言模型在推荐系统的效能。</a:t>
            </a:r>
            <a:endParaRPr lang="en-US" sz="10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536156" y="952500"/>
            <a:ext cx="476250" cy="47625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833688" y="1543050"/>
            <a:ext cx="1881187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有效整合语义</a:t>
            </a:r>
            <a:endParaRPr lang="en-US" sz="1200" dirty="0"/>
          </a:p>
        </p:txBody>
      </p:sp>
      <p:sp>
        <p:nvSpPr>
          <p:cNvPr id="12" name="Text 6"/>
          <p:cNvSpPr/>
          <p:nvPr/>
        </p:nvSpPr>
        <p:spPr>
          <a:xfrm>
            <a:off x="2833688" y="1790700"/>
            <a:ext cx="1881187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通过精心设计的项目索引和对齐调优，实现语言与协作语义的无缝融合。</a:t>
            </a:r>
            <a:endParaRPr lang="en-US" sz="10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73969" y="2609850"/>
            <a:ext cx="476250" cy="47625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71500" y="3200400"/>
            <a:ext cx="1881187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显著性能提升</a:t>
            </a:r>
            <a:endParaRPr lang="en-US" sz="1200" dirty="0"/>
          </a:p>
        </p:txBody>
      </p:sp>
      <p:sp>
        <p:nvSpPr>
          <p:cNvPr id="15" name="Text 8"/>
          <p:cNvSpPr/>
          <p:nvPr/>
        </p:nvSpPr>
        <p:spPr>
          <a:xfrm>
            <a:off x="571500" y="3448050"/>
            <a:ext cx="1881187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实验表明，LC-Rec在多个基准上超越竞争对手，平均提高25.5%。</a:t>
            </a:r>
            <a:endParaRPr lang="en-US" sz="105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3536156" y="2609850"/>
            <a:ext cx="476250" cy="476250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2833688" y="3200400"/>
            <a:ext cx="1881187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未来探索方向</a:t>
            </a:r>
            <a:endParaRPr lang="en-US" sz="1200" dirty="0"/>
          </a:p>
        </p:txBody>
      </p:sp>
      <p:sp>
        <p:nvSpPr>
          <p:cNvPr id="18" name="Text 10"/>
          <p:cNvSpPr/>
          <p:nvPr/>
        </p:nvSpPr>
        <p:spPr>
          <a:xfrm>
            <a:off x="2833688" y="3448050"/>
            <a:ext cx="1881187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计划扩展至多轮对话场景，增强用户交互灵活性，同时保留LLM通用能力。</a:t>
            </a:r>
            <a:endParaRPr lang="en-US" sz="105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未来研究方向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71500" y="2095500"/>
            <a:ext cx="2413000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71500" y="242411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多轮对话支持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71500" y="267176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探索如何在多轮对话环境中扩展当前方法，使系统能够更灵活地与用户互动，提供个性化推荐。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3365500" y="2095500"/>
            <a:ext cx="2413000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3365500" y="242411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保留通用能力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3365500" y="267176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研究如何在进行领域适应时，更好地保持LLMs的一般能力，确保模型在推荐任务之外的广泛适用性。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6159500" y="2095500"/>
            <a:ext cx="2413000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4F44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159500" y="242411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跨模态融合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6159500" y="267176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深入探究跨模态信息（如图像、音频）与文本的融合，以增强推荐系统的多样性和准确性。</a:t>
            </a:r>
            <a:endParaRPr lang="en-US" sz="105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0670" y="3335020"/>
            <a:ext cx="6354445" cy="12420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TIGER </a:t>
            </a:r>
            <a:r>
              <a:rPr lang="en-US" sz="2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vs.</a:t>
            </a: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LC-Rec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3640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225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0670" y="3335020"/>
            <a:ext cx="6354445" cy="12420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Summary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3640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225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014538"/>
            <a:ext cx="80010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THANKS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3014663"/>
            <a:ext cx="604838" cy="114300"/>
          </a:xfrm>
          <a:prstGeom prst="rect">
            <a:avLst/>
          </a:prstGeom>
          <a:solidFill>
            <a:srgbClr val="00FF82"/>
          </a:solidFill>
        </p:spPr>
      </p:sp>
      <p:sp>
        <p:nvSpPr>
          <p:cNvPr id="5" name="Text 2"/>
          <p:cNvSpPr/>
          <p:nvPr/>
        </p:nvSpPr>
        <p:spPr>
          <a:xfrm>
            <a:off x="571500" y="3462337"/>
            <a:ext cx="8001000" cy="190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PPT内容由通义AI生成，访问tongyi.ai智能生成更多PPT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推荐系统重要性</a:t>
            </a:r>
            <a:endParaRPr lang="zh-CN" alt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14" name="Text 3"/>
          <p:cNvSpPr/>
          <p:nvPr/>
        </p:nvSpPr>
        <p:spPr>
          <a:xfrm>
            <a:off x="533400" y="2095500"/>
            <a:ext cx="23368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个性化体验</a:t>
            </a:r>
            <a:endParaRPr lang="en-US" sz="1200" dirty="0"/>
          </a:p>
        </p:txBody>
      </p:sp>
      <p:sp>
        <p:nvSpPr>
          <p:cNvPr id="15" name="Shape 4"/>
          <p:cNvSpPr/>
          <p:nvPr/>
        </p:nvSpPr>
        <p:spPr>
          <a:xfrm>
            <a:off x="533400" y="2495550"/>
            <a:ext cx="8001000" cy="19050"/>
          </a:xfrm>
          <a:prstGeom prst="rect">
            <a:avLst/>
          </a:prstGeom>
          <a:solidFill>
            <a:srgbClr val="4F44FF"/>
          </a:solidFill>
        </p:spPr>
      </p:sp>
      <p:sp>
        <p:nvSpPr>
          <p:cNvPr id="16" name="Shape 5"/>
          <p:cNvSpPr/>
          <p:nvPr/>
        </p:nvSpPr>
        <p:spPr>
          <a:xfrm>
            <a:off x="1647031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17" name="Text 6"/>
          <p:cNvSpPr/>
          <p:nvPr/>
        </p:nvSpPr>
        <p:spPr>
          <a:xfrm>
            <a:off x="533400" y="2719388"/>
            <a:ext cx="23368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推荐系统通过分析用户行为和偏好，提供个性化的产品或内容建议，显著提升用户体验和满意度。</a:t>
            </a:r>
            <a:endParaRPr lang="en-US" sz="1050" dirty="0"/>
          </a:p>
        </p:txBody>
      </p:sp>
      <p:sp>
        <p:nvSpPr>
          <p:cNvPr id="18" name="Text 7"/>
          <p:cNvSpPr/>
          <p:nvPr/>
        </p:nvSpPr>
        <p:spPr>
          <a:xfrm>
            <a:off x="3251200" y="2095500"/>
            <a:ext cx="23368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商业价值</a:t>
            </a:r>
            <a:endParaRPr lang="en-US" sz="1200" dirty="0"/>
          </a:p>
        </p:txBody>
      </p:sp>
      <p:sp>
        <p:nvSpPr>
          <p:cNvPr id="19" name="Shape 8"/>
          <p:cNvSpPr/>
          <p:nvPr/>
        </p:nvSpPr>
        <p:spPr>
          <a:xfrm>
            <a:off x="4364831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20" name="Text 9"/>
          <p:cNvSpPr/>
          <p:nvPr/>
        </p:nvSpPr>
        <p:spPr>
          <a:xfrm>
            <a:off x="3251200" y="2719388"/>
            <a:ext cx="23368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在电商、媒体和娱乐行业，推荐系统能有效提高转化率和用户粘性，驱动销售额增长，是企业盈利的关键驱动力。</a:t>
            </a:r>
            <a:endParaRPr lang="en-US" sz="1050" dirty="0"/>
          </a:p>
        </p:txBody>
      </p:sp>
      <p:sp>
        <p:nvSpPr>
          <p:cNvPr id="21" name="Text 10"/>
          <p:cNvSpPr/>
          <p:nvPr/>
        </p:nvSpPr>
        <p:spPr>
          <a:xfrm>
            <a:off x="5969000" y="2095500"/>
            <a:ext cx="23368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zh-CN" alt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技术挑战</a:t>
            </a:r>
            <a:endParaRPr lang="zh-CN" altLang="en-US" sz="1200" b="1" dirty="0">
              <a:solidFill>
                <a:srgbClr val="000000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22" name="Shape 11"/>
          <p:cNvSpPr/>
          <p:nvPr/>
        </p:nvSpPr>
        <p:spPr>
          <a:xfrm rot="5400000">
            <a:off x="8524875" y="2452688"/>
            <a:ext cx="119063" cy="104775"/>
          </a:xfrm>
          <a:prstGeom prst="triangle">
            <a:avLst/>
          </a:prstGeom>
          <a:solidFill>
            <a:srgbClr val="4F44FF"/>
          </a:solidFill>
        </p:spPr>
      </p:sp>
      <p:sp>
        <p:nvSpPr>
          <p:cNvPr id="23" name="Shape 12"/>
          <p:cNvSpPr/>
          <p:nvPr/>
        </p:nvSpPr>
        <p:spPr>
          <a:xfrm>
            <a:off x="7082631" y="2457450"/>
            <a:ext cx="109538" cy="109538"/>
          </a:xfrm>
          <a:prstGeom prst="roundRect">
            <a:avLst>
              <a:gd name="adj" fmla="val 50000"/>
            </a:avLst>
          </a:prstGeom>
          <a:solidFill>
            <a:srgbClr val="4F44FF"/>
          </a:solidFill>
        </p:spPr>
      </p:sp>
      <p:sp>
        <p:nvSpPr>
          <p:cNvPr id="24" name="Text 13"/>
          <p:cNvSpPr/>
          <p:nvPr/>
        </p:nvSpPr>
        <p:spPr>
          <a:xfrm>
            <a:off x="5969000" y="2719388"/>
            <a:ext cx="23368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面对海量信息，推荐系统帮助用户过滤无关内容，快速</a:t>
            </a:r>
            <a:r>
              <a:rPr lang="zh-CN" alt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、精准</a:t>
            </a: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定位感兴趣的信息，解决信息过载问题，节省用户时间。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现代推荐系统的挑战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285115" y="1035050"/>
            <a:ext cx="4018280" cy="2542540"/>
            <a:chOff x="449" y="1630"/>
            <a:chExt cx="6328" cy="4004"/>
          </a:xfrm>
        </p:grpSpPr>
        <p:grpSp>
          <p:nvGrpSpPr>
            <p:cNvPr id="24" name="Group 23"/>
            <p:cNvGrpSpPr/>
            <p:nvPr/>
          </p:nvGrpSpPr>
          <p:grpSpPr>
            <a:xfrm>
              <a:off x="1020" y="1890"/>
              <a:ext cx="4996" cy="3424"/>
              <a:chOff x="900" y="2088"/>
              <a:chExt cx="4996" cy="3424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900" y="3315"/>
                <a:ext cx="4942" cy="970"/>
                <a:chOff x="900" y="3498"/>
                <a:chExt cx="4942" cy="970"/>
              </a:xfrm>
            </p:grpSpPr>
            <p:sp>
              <p:nvSpPr>
                <p:cNvPr id="26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推荐新物品和</a:t>
                  </a:r>
                  <a:r>
                    <a:rPr 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冷启动问题</a:t>
                  </a:r>
                  <a:endParaRPr lang="en-US" sz="1200" dirty="0"/>
                </a:p>
              </p:txBody>
            </p:sp>
            <p:sp>
              <p:nvSpPr>
                <p:cNvPr id="27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使用原子或随机生成的物品</a:t>
                  </a:r>
                  <a:r>
                    <a:rPr lang="en-US" alt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ID</a:t>
                  </a: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会导致模型难以泛化到新添加的物品或稀有物品</a:t>
                  </a:r>
                  <a:endParaRPr lang="zh-CN" alt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900" y="2088"/>
                <a:ext cx="4996" cy="968"/>
                <a:chOff x="900" y="2088"/>
                <a:chExt cx="4996" cy="968"/>
              </a:xfrm>
            </p:grpSpPr>
            <p:sp>
              <p:nvSpPr>
                <p:cNvPr id="29" name="Text 3"/>
                <p:cNvSpPr/>
                <p:nvPr/>
              </p:nvSpPr>
              <p:spPr>
                <a:xfrm>
                  <a:off x="900" y="208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传统检索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-</a:t>
                  </a: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排序策略</a:t>
                  </a:r>
                  <a:endPara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  <p:sp>
              <p:nvSpPr>
                <p:cNvPr id="30" name="Text 4"/>
                <p:cNvSpPr/>
                <p:nvPr/>
              </p:nvSpPr>
              <p:spPr>
                <a:xfrm>
                  <a:off x="900" y="2418"/>
                  <a:ext cx="4997" cy="638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依赖于高维嵌入何</a:t>
                  </a:r>
                  <a:r>
                    <a:rPr lang="en-US" alt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ANN</a:t>
                  </a:r>
                  <a:r>
                    <a:rPr lang="zh-CN" alt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搜索，</a:t>
                  </a:r>
                  <a:r>
                    <a:rPr lang="en-US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面对大规模项目时，存储和计算成本较高，且难以适应新项目的快速增长</a:t>
                  </a:r>
                  <a:endParaRPr lang="en-US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900" y="4542"/>
                <a:ext cx="4942" cy="970"/>
                <a:chOff x="900" y="3498"/>
                <a:chExt cx="4942" cy="970"/>
              </a:xfrm>
            </p:grpSpPr>
            <p:sp>
              <p:nvSpPr>
                <p:cNvPr id="32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存储和计算扩展性</a:t>
                  </a:r>
                  <a:endParaRPr lang="zh-CN" sz="1200" dirty="0"/>
                </a:p>
              </p:txBody>
            </p:sp>
            <p:sp>
              <p:nvSpPr>
                <p:cNvPr id="33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存储每个物品独立嵌入向量可能会因物品数量增长而非常昂贵</a:t>
                  </a:r>
                  <a:endParaRPr lang="en-US" altLang="zh-CN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</p:grpSp>
        <p:sp>
          <p:nvSpPr>
            <p:cNvPr id="34" name="Round Single Corner Rectangle 33"/>
            <p:cNvSpPr/>
            <p:nvPr/>
          </p:nvSpPr>
          <p:spPr>
            <a:xfrm>
              <a:off x="449" y="1630"/>
              <a:ext cx="6328" cy="4005"/>
            </a:xfrm>
            <a:prstGeom prst="round1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641215" y="1035050"/>
            <a:ext cx="4018280" cy="2542540"/>
            <a:chOff x="7309" y="1630"/>
            <a:chExt cx="6328" cy="4004"/>
          </a:xfrm>
        </p:grpSpPr>
        <p:grpSp>
          <p:nvGrpSpPr>
            <p:cNvPr id="23" name="Group 22"/>
            <p:cNvGrpSpPr/>
            <p:nvPr/>
          </p:nvGrpSpPr>
          <p:grpSpPr>
            <a:xfrm>
              <a:off x="7730" y="1890"/>
              <a:ext cx="4997" cy="3424"/>
              <a:chOff x="900" y="2088"/>
              <a:chExt cx="4997" cy="342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900" y="3315"/>
                <a:ext cx="4942" cy="970"/>
                <a:chOff x="900" y="3498"/>
                <a:chExt cx="4942" cy="970"/>
              </a:xfrm>
            </p:grpSpPr>
            <p:sp>
              <p:nvSpPr>
                <p:cNvPr id="8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lstStyle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候选依赖集限制</a:t>
                  </a:r>
                  <a:endParaRPr lang="zh-CN" sz="1200" dirty="0"/>
                </a:p>
              </p:txBody>
            </p:sp>
            <p:sp>
              <p:nvSpPr>
                <p:cNvPr id="9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lstStyle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现有的基于 LLM 的推荐方法通常需要依赖固定的候选集，而无法生成全域的推荐结果</a:t>
                  </a:r>
                  <a:endParaRPr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900" y="2088"/>
                <a:ext cx="4997" cy="968"/>
                <a:chOff x="900" y="2088"/>
                <a:chExt cx="4997" cy="968"/>
              </a:xfrm>
            </p:grpSpPr>
            <p:sp>
              <p:nvSpPr>
                <p:cNvPr id="14" name="Text 3"/>
                <p:cNvSpPr/>
                <p:nvPr/>
              </p:nvSpPr>
              <p:spPr>
                <a:xfrm>
                  <a:off x="900" y="2088"/>
                  <a:ext cx="3399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语言语义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&amp;</a:t>
                  </a:r>
                  <a:r>
                    <a:rPr lang="zh-CN" altLang="en-US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协同语义之间的</a:t>
                  </a:r>
                  <a:r>
                    <a:rPr lang="en-US" alt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gap</a:t>
                  </a:r>
                  <a:endParaRPr lang="en-US" altLang="zh-CN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  <p:sp>
              <p:nvSpPr>
                <p:cNvPr id="15" name="Text 4"/>
                <p:cNvSpPr/>
                <p:nvPr/>
              </p:nvSpPr>
              <p:spPr>
                <a:xfrm>
                  <a:off x="900" y="2418"/>
                  <a:ext cx="4997" cy="638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物品 ID 和文本描述之间的语义空间差异，导致 LLM 难以充分适配到推荐任务</a:t>
                  </a:r>
                  <a:endParaRPr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900" y="4542"/>
                <a:ext cx="4942" cy="970"/>
                <a:chOff x="900" y="3498"/>
                <a:chExt cx="4942" cy="970"/>
              </a:xfrm>
            </p:grpSpPr>
            <p:sp>
              <p:nvSpPr>
                <p:cNvPr id="20" name="Text 5"/>
                <p:cNvSpPr/>
                <p:nvPr/>
              </p:nvSpPr>
              <p:spPr>
                <a:xfrm>
                  <a:off x="900" y="3498"/>
                  <a:ext cx="2700" cy="33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200" b="1" dirty="0">
                      <a:solidFill>
                        <a:srgbClr val="000000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物品索引的语义冲突问题</a:t>
                  </a:r>
                  <a:endParaRPr lang="zh-CN" sz="1200" dirty="0"/>
                </a:p>
              </p:txBody>
            </p:sp>
            <p:sp>
              <p:nvSpPr>
                <p:cNvPr id="21" name="Text 6"/>
                <p:cNvSpPr/>
                <p:nvPr/>
              </p:nvSpPr>
              <p:spPr>
                <a:xfrm>
                  <a:off x="900" y="3828"/>
                  <a:ext cx="4942" cy="640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 anchor="ctr"/>
                <a:p>
                  <a:pPr marL="0" indent="0" algn="l">
                    <a:lnSpc>
                      <a:spcPts val="1650"/>
                    </a:lnSpc>
                    <a:buNone/>
                  </a:pPr>
                  <a:r>
                    <a:rPr lang="zh-CN" sz="1050" dirty="0">
                      <a:solidFill>
                        <a:srgbClr val="666666"/>
                      </a:solidFill>
                      <a:latin typeface="Microsoft YaHei" pitchFamily="34" charset="0"/>
                      <a:ea typeface="Microsoft YaHei" pitchFamily="34" charset="-122"/>
                      <a:cs typeface="Microsoft YaHei" pitchFamily="34" charset="-120"/>
                    </a:rPr>
                    <a:t>简单的物品索引方法可能会分配冲突的物品表示（例如相似物品共享同一索引），影响推荐的准确性</a:t>
                  </a:r>
                  <a:endParaRPr lang="zh-CN" sz="1050" dirty="0">
                    <a:solidFill>
                      <a:srgbClr val="666666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endParaRPr>
                </a:p>
              </p:txBody>
            </p:sp>
          </p:grpSp>
        </p:grpSp>
        <p:sp>
          <p:nvSpPr>
            <p:cNvPr id="35" name="Round Single Corner Rectangle 34"/>
            <p:cNvSpPr/>
            <p:nvPr/>
          </p:nvSpPr>
          <p:spPr>
            <a:xfrm>
              <a:off x="7309" y="1630"/>
              <a:ext cx="6328" cy="4005"/>
            </a:xfrm>
            <a:prstGeom prst="round1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07365" y="3577590"/>
            <a:ext cx="3633470" cy="1335405"/>
            <a:chOff x="799" y="5634"/>
            <a:chExt cx="5722" cy="2103"/>
          </a:xfrm>
        </p:grpSpPr>
        <p:sp>
          <p:nvSpPr>
            <p:cNvPr id="39" name="Flowchart: Alternate Process 38"/>
            <p:cNvSpPr/>
            <p:nvPr/>
          </p:nvSpPr>
          <p:spPr>
            <a:xfrm>
              <a:off x="799" y="6129"/>
              <a:ext cx="5723" cy="1608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TIGER</a:t>
              </a:r>
              <a:endPara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生成式检索框架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语义</a:t>
              </a:r>
              <a:r>
                <a:rPr lang="en-US" altLang="zh-CN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ID</a:t>
              </a:r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表示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高效扩展性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冷启动和结果多样性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</p:txBody>
        </p:sp>
        <p:sp>
          <p:nvSpPr>
            <p:cNvPr id="41" name="Down Arrow 40"/>
            <p:cNvSpPr/>
            <p:nvPr/>
          </p:nvSpPr>
          <p:spPr>
            <a:xfrm>
              <a:off x="3102" y="5634"/>
              <a:ext cx="787" cy="691"/>
            </a:xfrm>
            <a:prstGeom prst="downArrow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4863465" y="3580130"/>
            <a:ext cx="3633470" cy="1329055"/>
            <a:chOff x="7659" y="5638"/>
            <a:chExt cx="5722" cy="2093"/>
          </a:xfrm>
        </p:grpSpPr>
        <p:sp>
          <p:nvSpPr>
            <p:cNvPr id="40" name="Flowchart: Alternate Process 39"/>
            <p:cNvSpPr/>
            <p:nvPr/>
          </p:nvSpPr>
          <p:spPr>
            <a:xfrm>
              <a:off x="7659" y="6129"/>
              <a:ext cx="5723" cy="1602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LC-Rec</a:t>
              </a:r>
              <a:endPara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语义整合框架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树状向量量化</a:t>
              </a:r>
              <a:r>
                <a:rPr lang="en-US" altLang="zh-CN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(VQ)</a:t>
              </a:r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方法用于物品索引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多任务微调实现语义融合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SimSun" charset="0"/>
                </a:rPr>
                <a:t>无需依赖候选集的全域生成能力</a:t>
              </a:r>
              <a:endParaRPr lang="zh-CN" altLang="en-US" sz="1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imSun" charset="0"/>
              </a:endParaRPr>
            </a:p>
          </p:txBody>
        </p:sp>
        <p:sp>
          <p:nvSpPr>
            <p:cNvPr id="42" name="Down Arrow 41"/>
            <p:cNvSpPr/>
            <p:nvPr/>
          </p:nvSpPr>
          <p:spPr>
            <a:xfrm>
              <a:off x="10007" y="5638"/>
              <a:ext cx="787" cy="691"/>
            </a:xfrm>
            <a:prstGeom prst="downArrow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/>
    </mc:Choice>
    <mc:Fallback>
      <p:transition spd="med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0670" y="3335020"/>
            <a:ext cx="6354445" cy="124206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RS with Generative Retrieval</a:t>
            </a:r>
            <a:endParaRPr lang="en-US" sz="240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  <a:p>
            <a:pPr marL="0" indent="0" algn="l">
              <a:lnSpc>
                <a:spcPts val="52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</a:t>
            </a: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TIGER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3640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225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/>
          <a:srcRect l="12500" r="12500"/>
          <a:stretch>
            <a:fillRect/>
          </a:stretch>
        </p:blipFill>
        <p:spPr>
          <a:xfrm>
            <a:off x="2263775" y="3970020"/>
            <a:ext cx="545465" cy="7277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altLang="zh-CN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Generative Retrieval</a:t>
            </a:r>
            <a:r>
              <a:rPr lang="zh-CN" alt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？</a:t>
            </a:r>
            <a:endParaRPr lang="zh-CN" alt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29" name="Group 28"/>
          <p:cNvGrpSpPr/>
          <p:nvPr/>
        </p:nvGrpSpPr>
        <p:grpSpPr>
          <a:xfrm>
            <a:off x="602615" y="1141730"/>
            <a:ext cx="2231390" cy="1677670"/>
            <a:chOff x="900" y="1498"/>
            <a:chExt cx="3514" cy="2642"/>
          </a:xfrm>
        </p:grpSpPr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2282" y="1498"/>
              <a:ext cx="750" cy="750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1176" y="2430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传统检索局限</a:t>
              </a:r>
              <a:endParaRPr lang="en-US" sz="1200" dirty="0"/>
            </a:p>
          </p:txBody>
        </p:sp>
        <p:sp>
          <p:nvSpPr>
            <p:cNvPr id="9" name="Text 4"/>
            <p:cNvSpPr/>
            <p:nvPr/>
          </p:nvSpPr>
          <p:spPr>
            <a:xfrm>
              <a:off x="900" y="2820"/>
              <a:ext cx="3514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传统推荐系统采用双塔模型，将查询和候选物品映射到同一高维空间，但面临大嵌入表和采样偏差问题。</a:t>
              </a:r>
              <a:endParaRPr lang="en-US" sz="105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239260" y="1141730"/>
            <a:ext cx="2185670" cy="1682750"/>
            <a:chOff x="7193" y="1798"/>
            <a:chExt cx="3442" cy="2650"/>
          </a:xfrm>
        </p:grpSpPr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8539" y="1798"/>
              <a:ext cx="750" cy="750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7433" y="2728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生成检索创新</a:t>
              </a:r>
              <a:endParaRPr lang="en-US" sz="1200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7193" y="3128"/>
              <a:ext cx="3442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TIGER通过生成检索直接预测目标物品的Semantic ID，利用Transformer实现End2End的seq2seq建模。</a:t>
              </a:r>
              <a:endParaRPr lang="en-US" sz="105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12915" y="975360"/>
            <a:ext cx="1881187" cy="1085850"/>
            <a:chOff x="900" y="5370"/>
            <a:chExt cx="2962" cy="1710"/>
          </a:xfrm>
        </p:grpSpPr>
        <p:sp>
          <p:nvSpPr>
            <p:cNvPr id="6" name="Text 7"/>
            <p:cNvSpPr/>
            <p:nvPr/>
          </p:nvSpPr>
          <p:spPr>
            <a:xfrm>
              <a:off x="900" y="5370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端到端学习</a:t>
              </a:r>
              <a:endParaRPr lang="en-US" sz="1200" dirty="0"/>
            </a:p>
          </p:txBody>
        </p:sp>
        <p:sp>
          <p:nvSpPr>
            <p:cNvPr id="25" name="Text 8"/>
            <p:cNvSpPr/>
            <p:nvPr/>
          </p:nvSpPr>
          <p:spPr>
            <a:xfrm>
              <a:off x="900" y="5760"/>
              <a:ext cx="2962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TIGER框架中的Transformer不仅编码用户历史，还解码预测下一个物品的Semantic ID，实现全连接的生成过程。</a:t>
              </a:r>
              <a:endParaRPr lang="en-US" sz="105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812598" y="2438400"/>
            <a:ext cx="1881187" cy="1085850"/>
            <a:chOff x="4463" y="5370"/>
            <a:chExt cx="2962" cy="1710"/>
          </a:xfrm>
        </p:grpSpPr>
        <p:sp>
          <p:nvSpPr>
            <p:cNvPr id="27" name="Text 9"/>
            <p:cNvSpPr/>
            <p:nvPr/>
          </p:nvSpPr>
          <p:spPr>
            <a:xfrm>
              <a:off x="4463" y="5370"/>
              <a:ext cx="2962" cy="33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知识共享优势</a:t>
              </a:r>
              <a:endParaRPr lang="en-US" sz="1200" dirty="0"/>
            </a:p>
          </p:txBody>
        </p:sp>
        <p:sp>
          <p:nvSpPr>
            <p:cNvPr id="28" name="Text 10"/>
            <p:cNvSpPr/>
            <p:nvPr/>
          </p:nvSpPr>
          <p:spPr>
            <a:xfrm>
              <a:off x="4463" y="5760"/>
              <a:ext cx="2962" cy="1320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/>
            <a:p>
              <a:pPr marL="0" indent="0" algn="ctr">
                <a:lnSpc>
                  <a:spcPts val="1650"/>
                </a:lnSpc>
                <a:buNone/>
              </a:pPr>
              <a:r>
                <a:rPr lang="en-US" sz="1050" dirty="0">
                  <a:solidFill>
                    <a:srgbClr val="666666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rPr>
                <a:t>通过生成检索，TIGER能够从语义相似的物品中共享知识，增强对新物品的泛化能力，改善冷启动推荐。</a:t>
              </a:r>
              <a:endParaRPr lang="en-US" sz="1050" dirty="0"/>
            </a:p>
          </p:txBody>
        </p:sp>
      </p:grpSp>
      <p:sp>
        <p:nvSpPr>
          <p:cNvPr id="35" name="Left Bracket 34"/>
          <p:cNvSpPr/>
          <p:nvPr/>
        </p:nvSpPr>
        <p:spPr>
          <a:xfrm>
            <a:off x="6630670" y="1141730"/>
            <a:ext cx="182245" cy="2289810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>
            <a:off x="2985135" y="1658620"/>
            <a:ext cx="1508125" cy="247015"/>
          </a:xfrm>
          <a:prstGeom prst="rightArrow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445" y="2768600"/>
            <a:ext cx="3526155" cy="230314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Related Work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grpSp>
        <p:nvGrpSpPr>
          <p:cNvPr id="38" name="Group 37"/>
          <p:cNvGrpSpPr/>
          <p:nvPr/>
        </p:nvGrpSpPr>
        <p:grpSpPr>
          <a:xfrm>
            <a:off x="898525" y="1009650"/>
            <a:ext cx="7010400" cy="1213485"/>
            <a:chOff x="1415" y="1590"/>
            <a:chExt cx="11040" cy="1911"/>
          </a:xfrm>
        </p:grpSpPr>
        <p:grpSp>
          <p:nvGrpSpPr>
            <p:cNvPr id="22" name="Group 21"/>
            <p:cNvGrpSpPr/>
            <p:nvPr/>
          </p:nvGrpSpPr>
          <p:grpSpPr>
            <a:xfrm>
              <a:off x="1415" y="1590"/>
              <a:ext cx="2752" cy="750"/>
              <a:chOff x="1415" y="1640"/>
              <a:chExt cx="2752" cy="750"/>
            </a:xfrm>
          </p:grpSpPr>
          <p:pic>
            <p:nvPicPr>
              <p:cNvPr id="14" name="Image 1" descr="preencoded.pn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1415" y="1640"/>
                <a:ext cx="750" cy="750"/>
              </a:xfrm>
              <a:prstGeom prst="rect">
                <a:avLst/>
              </a:prstGeom>
            </p:spPr>
          </p:pic>
          <p:sp>
            <p:nvSpPr>
              <p:cNvPr id="19" name="Text 3"/>
              <p:cNvSpPr/>
              <p:nvPr/>
            </p:nvSpPr>
            <p:spPr>
              <a:xfrm>
                <a:off x="2165" y="1850"/>
                <a:ext cx="200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ea typeface="SimSun" charset="0"/>
                  </a:rPr>
                  <a:t>序列推荐模型</a:t>
                </a:r>
                <a:endParaRPr lang="zh-CN" altLang="en-US" sz="1200" b="1" dirty="0">
                  <a:ea typeface="SimSun" charset="0"/>
                </a:endParaRPr>
              </a:p>
            </p:txBody>
          </p:sp>
        </p:grpSp>
        <p:sp>
          <p:nvSpPr>
            <p:cNvPr id="31" name="Text Box 30"/>
            <p:cNvSpPr txBox="1"/>
            <p:nvPr/>
          </p:nvSpPr>
          <p:spPr>
            <a:xfrm>
              <a:off x="2435" y="2195"/>
              <a:ext cx="1002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200"/>
                <a:t>GTU4REC	</a:t>
              </a:r>
              <a:r>
                <a:rPr lang="zh-CN" altLang="en-US" sz="1200">
                  <a:ea typeface="SimSun" charset="0"/>
                </a:rPr>
                <a:t>：通过门控机制捕获用户行为序列的长期和短期偏好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/>
                <a:t>NARM	</a:t>
              </a:r>
              <a:r>
                <a:rPr lang="zh-CN" altLang="en-US" sz="1200">
                  <a:ea typeface="SimSun" charset="0"/>
                </a:rPr>
                <a:t>：结合局部注意力机制和全局序列建模，优化推荐的准确性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/>
                <a:t>SASRec	</a:t>
              </a:r>
              <a:r>
                <a:rPr lang="zh-CN" altLang="en-US" sz="1200">
                  <a:ea typeface="SimSun" charset="0"/>
                </a:rPr>
                <a:t>：基于自注意力机制构建用户行为序列的高效推荐模型</a:t>
              </a:r>
              <a:endParaRPr lang="zh-CN" altLang="en-US" sz="1200">
                <a:ea typeface="SimSun" charset="0"/>
              </a:endParaRPr>
            </a:p>
            <a:p>
              <a:r>
                <a:rPr lang="en-US" sz="1200"/>
                <a:t>BERT4Rec	</a:t>
              </a:r>
              <a:r>
                <a:rPr lang="zh-CN" altLang="en-US" sz="1200">
                  <a:ea typeface="SimSun" charset="0"/>
                </a:rPr>
                <a:t>：利用双向Transformer结构，对用户行为序列进行深度建模以提升推荐性能</a:t>
              </a:r>
              <a:endParaRPr lang="zh-CN" altLang="en-US" sz="1200">
                <a:ea typeface="SimSun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898525" y="2301875"/>
            <a:ext cx="7010400" cy="1235710"/>
            <a:chOff x="1415" y="3625"/>
            <a:chExt cx="11040" cy="1946"/>
          </a:xfrm>
        </p:grpSpPr>
        <p:grpSp>
          <p:nvGrpSpPr>
            <p:cNvPr id="23" name="Group 22"/>
            <p:cNvGrpSpPr/>
            <p:nvPr/>
          </p:nvGrpSpPr>
          <p:grpSpPr>
            <a:xfrm>
              <a:off x="1415" y="3625"/>
              <a:ext cx="2744" cy="750"/>
              <a:chOff x="1415" y="3675"/>
              <a:chExt cx="2744" cy="750"/>
            </a:xfrm>
          </p:grpSpPr>
          <p:pic>
            <p:nvPicPr>
              <p:cNvPr id="16" name="Image 2" descr="preencoded.png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1415" y="3675"/>
                <a:ext cx="750" cy="750"/>
              </a:xfrm>
              <a:prstGeom prst="rect">
                <a:avLst/>
              </a:prstGeom>
            </p:spPr>
          </p:pic>
          <p:sp>
            <p:nvSpPr>
              <p:cNvPr id="21" name="Text 3"/>
              <p:cNvSpPr/>
              <p:nvPr/>
            </p:nvSpPr>
            <p:spPr>
              <a:xfrm>
                <a:off x="2165" y="3885"/>
                <a:ext cx="1995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语义</a:t>
                </a:r>
                <a:r>
                  <a:rPr lang="en-US" altLang="zh-CN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ID</a:t>
                </a: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生成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4" name="Text Box 33"/>
            <p:cNvSpPr txBox="1"/>
            <p:nvPr/>
          </p:nvSpPr>
          <p:spPr>
            <a:xfrm>
              <a:off x="2435" y="4265"/>
              <a:ext cx="1002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ea typeface="SimSun" charset="0"/>
                </a:rPr>
                <a:t>讨论</a:t>
              </a:r>
              <a:r>
                <a:rPr lang="en-US" altLang="zh-CN" sz="1200">
                  <a:ea typeface="SimSun" charset="0"/>
                </a:rPr>
                <a:t>VQ-Rec</a:t>
              </a:r>
              <a:r>
                <a:rPr lang="zh-CN" altLang="en-US" sz="1200">
                  <a:ea typeface="SimSun" charset="0"/>
                </a:rPr>
                <a:t>以及其他生成语义</a:t>
              </a:r>
              <a:r>
                <a:rPr lang="en-US" altLang="zh-CN" sz="1200">
                  <a:ea typeface="SimSun" charset="0"/>
                </a:rPr>
                <a:t>ID</a:t>
              </a:r>
              <a:r>
                <a:rPr lang="zh-CN" altLang="en-US" sz="1200">
                  <a:ea typeface="SimSun" charset="0"/>
                </a:rPr>
                <a:t>的方法</a:t>
              </a:r>
              <a:endParaRPr lang="zh-CN" altLang="en-US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VQ-Rec：使用向量量化技术将物品表示为离散语义ID，有效捕获物品之间的相似性</a:t>
              </a:r>
              <a:endParaRPr lang="en-US" altLang="zh-CN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强调本文使用</a:t>
              </a:r>
              <a:r>
                <a:rPr lang="en-US" altLang="zh-CN" sz="1200" b="1">
                  <a:ea typeface="SimSun" charset="0"/>
                </a:rPr>
                <a:t>RQ-VAE</a:t>
              </a:r>
              <a:r>
                <a:rPr lang="en-US" altLang="zh-CN" sz="1200">
                  <a:ea typeface="SimSun" charset="0"/>
                </a:rPr>
                <a:t>(Residual-Quantized Variational AutoEncoder)</a:t>
              </a:r>
              <a:endParaRPr lang="en-US" altLang="zh-CN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RQ-VAE：基于残差量化的VAE生成语义ID，进一步提高物品表示的紧凑性和区分性</a:t>
              </a:r>
              <a:endParaRPr lang="en-US" altLang="zh-CN" sz="1200">
                <a:ea typeface="SimSun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98525" y="3594100"/>
            <a:ext cx="7010400" cy="1257935"/>
            <a:chOff x="1415" y="5660"/>
            <a:chExt cx="11040" cy="1981"/>
          </a:xfrm>
        </p:grpSpPr>
        <p:grpSp>
          <p:nvGrpSpPr>
            <p:cNvPr id="24" name="Group 23"/>
            <p:cNvGrpSpPr/>
            <p:nvPr/>
          </p:nvGrpSpPr>
          <p:grpSpPr>
            <a:xfrm>
              <a:off x="1415" y="5660"/>
              <a:ext cx="2682" cy="750"/>
              <a:chOff x="1415" y="5710"/>
              <a:chExt cx="2682" cy="750"/>
            </a:xfrm>
          </p:grpSpPr>
          <p:pic>
            <p:nvPicPr>
              <p:cNvPr id="18" name="Image 4" descr="preencoded.png"/>
              <p:cNvPicPr>
                <a:picLocks noChangeAspect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>
              <a:xfrm>
                <a:off x="1415" y="5710"/>
                <a:ext cx="750" cy="750"/>
              </a:xfrm>
              <a:prstGeom prst="rect">
                <a:avLst/>
              </a:prstGeom>
            </p:spPr>
          </p:pic>
          <p:sp>
            <p:nvSpPr>
              <p:cNvPr id="20" name="Text 3"/>
              <p:cNvSpPr/>
              <p:nvPr/>
            </p:nvSpPr>
            <p:spPr>
              <a:xfrm>
                <a:off x="2225" y="5920"/>
                <a:ext cx="1873" cy="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/>
              <a:p>
                <a:pPr marL="0" indent="0" algn="ctr">
                  <a:lnSpc>
                    <a:spcPts val="1650"/>
                  </a:lnSpc>
                  <a:buNone/>
                </a:pPr>
                <a:r>
                  <a:rPr lang="zh-CN" altLang="en-US" sz="1200" b="1" dirty="0">
                    <a:solidFill>
                      <a:srgbClr val="000000"/>
                    </a:solidFill>
                    <a:latin typeface="Microsoft YaHei" pitchFamily="34" charset="0"/>
                    <a:ea typeface="Microsoft YaHei" pitchFamily="34" charset="-122"/>
                    <a:cs typeface="Microsoft YaHei" pitchFamily="34" charset="-120"/>
                  </a:rPr>
                  <a:t>生成式检索</a:t>
                </a:r>
                <a:endParaRPr lang="zh-CN" altLang="en-US" sz="1200" b="1" dirty="0">
                  <a:solidFill>
                    <a:srgbClr val="000000"/>
                  </a:solidFill>
                  <a:latin typeface="Microsoft YaHei" pitchFamily="34" charset="0"/>
                  <a:ea typeface="Microsoft YaHei" pitchFamily="34" charset="-122"/>
                  <a:cs typeface="Microsoft YaHei" pitchFamily="34" charset="-120"/>
                </a:endParaRPr>
              </a:p>
            </p:txBody>
          </p:sp>
        </p:grpSp>
        <p:sp>
          <p:nvSpPr>
            <p:cNvPr id="37" name="Text Box 36"/>
            <p:cNvSpPr txBox="1"/>
            <p:nvPr/>
          </p:nvSpPr>
          <p:spPr>
            <a:xfrm>
              <a:off x="2435" y="6335"/>
              <a:ext cx="1002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ea typeface="SimSun" charset="0"/>
                </a:rPr>
                <a:t>回顾</a:t>
              </a:r>
              <a:r>
                <a:rPr lang="en-US" altLang="zh-CN" sz="1200">
                  <a:ea typeface="SimSun" charset="0"/>
                </a:rPr>
                <a:t>GENRE</a:t>
              </a:r>
              <a:r>
                <a:rPr lang="zh-CN" altLang="en-US" sz="1200">
                  <a:ea typeface="SimSun" charset="0"/>
                </a:rPr>
                <a:t>、</a:t>
              </a:r>
              <a:r>
                <a:rPr lang="en-US" altLang="zh-CN" sz="1200">
                  <a:ea typeface="SimSun" charset="0"/>
                </a:rPr>
                <a:t>DSI</a:t>
              </a:r>
              <a:r>
                <a:rPr lang="zh-CN" altLang="en-US" sz="1200">
                  <a:ea typeface="SimSun" charset="0"/>
                </a:rPr>
                <a:t>等生成式检索方法</a:t>
              </a:r>
              <a:endParaRPr lang="zh-CN" altLang="en-US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 </a:t>
              </a:r>
              <a:r>
                <a:rPr lang="en-US" altLang="zh-CN" sz="1200">
                  <a:ea typeface="SimSun" charset="0"/>
                </a:rPr>
                <a:t>   * GENRE：通过生成式模型直接生成目标实体，以替代传统的检索方法</a:t>
              </a:r>
              <a:endParaRPr lang="en-US" altLang="zh-CN" sz="1200">
                <a:ea typeface="SimSun" charset="0"/>
              </a:endParaRPr>
            </a:p>
            <a:p>
              <a:r>
                <a:rPr lang="en-US" altLang="zh-CN" sz="1200">
                  <a:ea typeface="SimSun" charset="0"/>
                </a:rPr>
                <a:t>    * DSI：将检索任务转化为序列生成任务，通过生成文档ID实现高效检索</a:t>
              </a:r>
              <a:endParaRPr lang="en-US" altLang="zh-CN" sz="1200">
                <a:ea typeface="SimSun" charset="0"/>
              </a:endParaRPr>
            </a:p>
            <a:p>
              <a:r>
                <a:rPr lang="zh-CN" altLang="en-US" sz="1200">
                  <a:ea typeface="SimSun" charset="0"/>
                </a:rPr>
                <a:t>指出本文首次将生成式检索应用于</a:t>
              </a:r>
              <a:r>
                <a:rPr lang="en-US" altLang="zh-CN" sz="1200">
                  <a:ea typeface="SimSun" charset="0"/>
                </a:rPr>
                <a:t>RecSys</a:t>
              </a:r>
              <a:r>
                <a:rPr lang="zh-CN" altLang="en-US" sz="1200">
                  <a:ea typeface="SimSun" charset="0"/>
                </a:rPr>
                <a:t>，并结合语义</a:t>
              </a:r>
              <a:r>
                <a:rPr lang="en-US" altLang="zh-CN" sz="1200">
                  <a:ea typeface="SimSun" charset="0"/>
                </a:rPr>
                <a:t>ID</a:t>
              </a:r>
              <a:r>
                <a:rPr lang="zh-CN" altLang="en-US" sz="1200">
                  <a:ea typeface="SimSun" charset="0"/>
                </a:rPr>
                <a:t>表示</a:t>
              </a:r>
              <a:r>
                <a:rPr lang="en-US" altLang="zh-CN" sz="1200">
                  <a:ea typeface="SimSun" charset="0"/>
                </a:rPr>
                <a:t>item</a:t>
              </a:r>
              <a:endParaRPr lang="en-US" altLang="zh-CN" sz="1200">
                <a:ea typeface="SimSun" charset="0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b="43900"/>
          <a:stretch>
            <a:fillRect/>
          </a:stretch>
        </p:blipFill>
        <p:spPr>
          <a:xfrm>
            <a:off x="0" y="0"/>
            <a:ext cx="9144000" cy="7562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5115" y="18796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Proposed Framework</a:t>
            </a:r>
            <a:endParaRPr lang="en-US" sz="2250" b="1" dirty="0">
              <a:solidFill>
                <a:srgbClr val="FFFFFF"/>
              </a:solidFill>
              <a:latin typeface="Microsoft YaHei" pitchFamily="34" charset="0"/>
              <a:ea typeface="Microsoft YaHei" pitchFamily="34" charset="-122"/>
              <a:cs typeface="Microsoft YaHei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85115" y="64516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811530"/>
            <a:ext cx="8839200" cy="36341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6122</Words>
  <Application>WPS Presentation</Application>
  <PresentationFormat>On-screen Show (16:9)</PresentationFormat>
  <Paragraphs>478</Paragraphs>
  <Slides>36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50" baseType="lpstr">
      <vt:lpstr>Arial</vt:lpstr>
      <vt:lpstr>SimSun</vt:lpstr>
      <vt:lpstr>Wingdings</vt:lpstr>
      <vt:lpstr>DejaVu Sans</vt:lpstr>
      <vt:lpstr>Microsoft YaHei</vt:lpstr>
      <vt:lpstr>Droid Sans Fallback</vt:lpstr>
      <vt:lpstr>Microsoft YaHei</vt:lpstr>
      <vt:lpstr>Microsoft YaHei</vt:lpstr>
      <vt:lpstr>SimSun</vt:lpstr>
      <vt:lpstr>Calibri</vt:lpstr>
      <vt:lpstr>Microsoft YaHei</vt:lpstr>
      <vt:lpstr>Arial Unicode MS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shenc</cp:lastModifiedBy>
  <cp:revision>79</cp:revision>
  <dcterms:created xsi:type="dcterms:W3CDTF">2024-11-24T12:58:04Z</dcterms:created>
  <dcterms:modified xsi:type="dcterms:W3CDTF">2024-11-24T12:58:04Z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1033-11.1.0.11698</vt:lpwstr>
  </property>
</Properties>
</file>